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0"/>
  </p:notesMasterIdLst>
  <p:sldIdLst>
    <p:sldId id="256" r:id="rId2"/>
    <p:sldId id="257" r:id="rId3"/>
    <p:sldId id="314" r:id="rId4"/>
    <p:sldId id="258" r:id="rId5"/>
    <p:sldId id="315" r:id="rId6"/>
    <p:sldId id="259" r:id="rId7"/>
    <p:sldId id="260" r:id="rId8"/>
    <p:sldId id="261" r:id="rId9"/>
    <p:sldId id="323" r:id="rId10"/>
    <p:sldId id="316" r:id="rId11"/>
    <p:sldId id="262" r:id="rId12"/>
    <p:sldId id="318" r:id="rId13"/>
    <p:sldId id="263" r:id="rId14"/>
    <p:sldId id="264" r:id="rId15"/>
    <p:sldId id="265" r:id="rId16"/>
    <p:sldId id="290" r:id="rId17"/>
    <p:sldId id="266" r:id="rId18"/>
    <p:sldId id="322" r:id="rId19"/>
    <p:sldId id="267" r:id="rId20"/>
    <p:sldId id="319" r:id="rId21"/>
    <p:sldId id="320" r:id="rId22"/>
    <p:sldId id="269" r:id="rId23"/>
    <p:sldId id="270" r:id="rId24"/>
    <p:sldId id="282" r:id="rId25"/>
    <p:sldId id="271" r:id="rId26"/>
    <p:sldId id="321" r:id="rId27"/>
    <p:sldId id="279" r:id="rId28"/>
    <p:sldId id="291" r:id="rId29"/>
    <p:sldId id="289" r:id="rId30"/>
    <p:sldId id="306" r:id="rId31"/>
    <p:sldId id="307" r:id="rId32"/>
    <p:sldId id="308" r:id="rId33"/>
    <p:sldId id="309" r:id="rId34"/>
    <p:sldId id="310" r:id="rId35"/>
    <p:sldId id="311" r:id="rId36"/>
    <p:sldId id="312" r:id="rId37"/>
    <p:sldId id="313" r:id="rId38"/>
    <p:sldId id="30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24" autoAdjust="0"/>
  </p:normalViewPr>
  <p:slideViewPr>
    <p:cSldViewPr snapToGrid="0">
      <p:cViewPr varScale="1">
        <p:scale>
          <a:sx n="56" d="100"/>
          <a:sy n="56" d="100"/>
        </p:scale>
        <p:origin x="104" y="44"/>
      </p:cViewPr>
      <p:guideLst/>
    </p:cSldViewPr>
  </p:slideViewPr>
  <p:notesTextViewPr>
    <p:cViewPr>
      <p:scale>
        <a:sx n="1" d="1"/>
        <a:sy n="1" d="1"/>
      </p:scale>
      <p:origin x="0" y="0"/>
    </p:cViewPr>
  </p:notesTextViewPr>
  <p:sorterViewPr>
    <p:cViewPr>
      <p:scale>
        <a:sx n="100" d="100"/>
        <a:sy n="100" d="100"/>
      </p:scale>
      <p:origin x="0" y="-11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Rafida AL-Amiri" userId="820865f4ca796942" providerId="LiveId" clId="{8A2949F8-8D65-46E6-A0E8-A9590B2EFE81}"/>
    <pc:docChg chg="undo redo custSel addSld modSld sldOrd">
      <pc:chgData name="Dr.Rafida AL-Amiri" userId="820865f4ca796942" providerId="LiveId" clId="{8A2949F8-8D65-46E6-A0E8-A9590B2EFE81}" dt="2026-01-01T22:30:41.635" v="332" actId="403"/>
      <pc:docMkLst>
        <pc:docMk/>
      </pc:docMkLst>
      <pc:sldChg chg="addSp modSp mod setBg">
        <pc:chgData name="Dr.Rafida AL-Amiri" userId="820865f4ca796942" providerId="LiveId" clId="{8A2949F8-8D65-46E6-A0E8-A9590B2EFE81}" dt="2026-01-01T22:30:41.635" v="332" actId="403"/>
        <pc:sldMkLst>
          <pc:docMk/>
          <pc:sldMk cId="2955871266" sldId="257"/>
        </pc:sldMkLst>
        <pc:spChg chg="mod">
          <ac:chgData name="Dr.Rafida AL-Amiri" userId="820865f4ca796942" providerId="LiveId" clId="{8A2949F8-8D65-46E6-A0E8-A9590B2EFE81}" dt="2026-01-01T22:30:35.126" v="330" actId="26606"/>
          <ac:spMkLst>
            <pc:docMk/>
            <pc:sldMk cId="2955871266" sldId="257"/>
            <ac:spMk id="2" creationId="{4E1B8B84-BAB4-C6F4-DB3D-A1B1F6E4CDD1}"/>
          </ac:spMkLst>
        </pc:spChg>
        <pc:spChg chg="mod">
          <ac:chgData name="Dr.Rafida AL-Amiri" userId="820865f4ca796942" providerId="LiveId" clId="{8A2949F8-8D65-46E6-A0E8-A9590B2EFE81}" dt="2026-01-01T22:30:41.635" v="332" actId="403"/>
          <ac:spMkLst>
            <pc:docMk/>
            <pc:sldMk cId="2955871266" sldId="257"/>
            <ac:spMk id="3" creationId="{17C1FA94-BE93-0BFA-CF28-7732EE1CAB47}"/>
          </ac:spMkLst>
        </pc:spChg>
        <pc:spChg chg="add">
          <ac:chgData name="Dr.Rafida AL-Amiri" userId="820865f4ca796942" providerId="LiveId" clId="{8A2949F8-8D65-46E6-A0E8-A9590B2EFE81}" dt="2026-01-01T22:30:35.126" v="330" actId="26606"/>
          <ac:spMkLst>
            <pc:docMk/>
            <pc:sldMk cId="2955871266" sldId="257"/>
            <ac:spMk id="8" creationId="{35230A27-1553-42F8-99D7-829868E13715}"/>
          </ac:spMkLst>
        </pc:spChg>
        <pc:spChg chg="add">
          <ac:chgData name="Dr.Rafida AL-Amiri" userId="820865f4ca796942" providerId="LiveId" clId="{8A2949F8-8D65-46E6-A0E8-A9590B2EFE81}" dt="2026-01-01T22:30:35.126" v="330" actId="26606"/>
          <ac:spMkLst>
            <pc:docMk/>
            <pc:sldMk cId="2955871266" sldId="257"/>
            <ac:spMk id="10" creationId="{A772232D-B4D6-429F-B3D1-2D9891B85E08}"/>
          </ac:spMkLst>
        </pc:spChg>
        <pc:cxnChg chg="add">
          <ac:chgData name="Dr.Rafida AL-Amiri" userId="820865f4ca796942" providerId="LiveId" clId="{8A2949F8-8D65-46E6-A0E8-A9590B2EFE81}" dt="2026-01-01T22:30:35.126" v="330" actId="26606"/>
          <ac:cxnSpMkLst>
            <pc:docMk/>
            <pc:sldMk cId="2955871266" sldId="257"/>
            <ac:cxnSpMk id="12" creationId="{02CC3441-26B3-4381-B3DF-8AE3C288BC0D}"/>
          </ac:cxnSpMkLst>
        </pc:cxnChg>
      </pc:sldChg>
      <pc:sldChg chg="modSp mod">
        <pc:chgData name="Dr.Rafida AL-Amiri" userId="820865f4ca796942" providerId="LiveId" clId="{8A2949F8-8D65-46E6-A0E8-A9590B2EFE81}" dt="2025-12-28T21:47:33.466" v="292" actId="114"/>
        <pc:sldMkLst>
          <pc:docMk/>
          <pc:sldMk cId="2609863544" sldId="258"/>
        </pc:sldMkLst>
        <pc:spChg chg="mod">
          <ac:chgData name="Dr.Rafida AL-Amiri" userId="820865f4ca796942" providerId="LiveId" clId="{8A2949F8-8D65-46E6-A0E8-A9590B2EFE81}" dt="2025-12-28T21:47:33.466" v="292" actId="114"/>
          <ac:spMkLst>
            <pc:docMk/>
            <pc:sldMk cId="2609863544" sldId="258"/>
            <ac:spMk id="4" creationId="{D9DD51A2-614E-A9A8-9EA7-6DBEA998292B}"/>
          </ac:spMkLst>
        </pc:spChg>
      </pc:sldChg>
      <pc:sldChg chg="modSp mod">
        <pc:chgData name="Dr.Rafida AL-Amiri" userId="820865f4ca796942" providerId="LiveId" clId="{8A2949F8-8D65-46E6-A0E8-A9590B2EFE81}" dt="2025-12-28T21:50:48.288" v="300" actId="403"/>
        <pc:sldMkLst>
          <pc:docMk/>
          <pc:sldMk cId="368961346" sldId="259"/>
        </pc:sldMkLst>
        <pc:spChg chg="mod">
          <ac:chgData name="Dr.Rafida AL-Amiri" userId="820865f4ca796942" providerId="LiveId" clId="{8A2949F8-8D65-46E6-A0E8-A9590B2EFE81}" dt="2025-12-28T21:50:48.288" v="300" actId="403"/>
          <ac:spMkLst>
            <pc:docMk/>
            <pc:sldMk cId="368961346" sldId="259"/>
            <ac:spMk id="4" creationId="{1BFB36CE-1141-57B4-AEEB-BAEB094435F8}"/>
          </ac:spMkLst>
        </pc:spChg>
      </pc:sldChg>
      <pc:sldChg chg="modSp mod">
        <pc:chgData name="Dr.Rafida AL-Amiri" userId="820865f4ca796942" providerId="LiveId" clId="{8A2949F8-8D65-46E6-A0E8-A9590B2EFE81}" dt="2025-12-28T15:50:12.067" v="119" actId="1076"/>
        <pc:sldMkLst>
          <pc:docMk/>
          <pc:sldMk cId="1283889380" sldId="260"/>
        </pc:sldMkLst>
        <pc:spChg chg="mod">
          <ac:chgData name="Dr.Rafida AL-Amiri" userId="820865f4ca796942" providerId="LiveId" clId="{8A2949F8-8D65-46E6-A0E8-A9590B2EFE81}" dt="2025-12-28T15:50:12.067" v="119" actId="1076"/>
          <ac:spMkLst>
            <pc:docMk/>
            <pc:sldMk cId="1283889380" sldId="260"/>
            <ac:spMk id="4" creationId="{D65E89CC-9D3F-BA57-887E-876916A50260}"/>
          </ac:spMkLst>
        </pc:spChg>
      </pc:sldChg>
      <pc:sldChg chg="delSp modSp mod">
        <pc:chgData name="Dr.Rafida AL-Amiri" userId="820865f4ca796942" providerId="LiveId" clId="{8A2949F8-8D65-46E6-A0E8-A9590B2EFE81}" dt="2025-12-28T17:13:50.012" v="164" actId="20577"/>
        <pc:sldMkLst>
          <pc:docMk/>
          <pc:sldMk cId="1803204061" sldId="261"/>
        </pc:sldMkLst>
        <pc:spChg chg="mod">
          <ac:chgData name="Dr.Rafida AL-Amiri" userId="820865f4ca796942" providerId="LiveId" clId="{8A2949F8-8D65-46E6-A0E8-A9590B2EFE81}" dt="2025-12-28T17:13:50.012" v="164" actId="20577"/>
          <ac:spMkLst>
            <pc:docMk/>
            <pc:sldMk cId="1803204061" sldId="261"/>
            <ac:spMk id="4" creationId="{3E19ADD0-8DF5-86D0-CA7B-536B950A6C6F}"/>
          </ac:spMkLst>
        </pc:spChg>
      </pc:sldChg>
      <pc:sldChg chg="addSp delSp modSp mod">
        <pc:chgData name="Dr.Rafida AL-Amiri" userId="820865f4ca796942" providerId="LiveId" clId="{8A2949F8-8D65-46E6-A0E8-A9590B2EFE81}" dt="2025-12-28T17:59:38.173" v="214" actId="1076"/>
        <pc:sldMkLst>
          <pc:docMk/>
          <pc:sldMk cId="377212818" sldId="262"/>
        </pc:sldMkLst>
        <pc:spChg chg="mod">
          <ac:chgData name="Dr.Rafida AL-Amiri" userId="820865f4ca796942" providerId="LiveId" clId="{8A2949F8-8D65-46E6-A0E8-A9590B2EFE81}" dt="2025-12-28T17:57:06.766" v="203" actId="14100"/>
          <ac:spMkLst>
            <pc:docMk/>
            <pc:sldMk cId="377212818" sldId="262"/>
            <ac:spMk id="4" creationId="{4BD628D9-6F71-5A10-4C71-80268F0A885F}"/>
          </ac:spMkLst>
        </pc:spChg>
        <pc:picChg chg="add mod">
          <ac:chgData name="Dr.Rafida AL-Amiri" userId="820865f4ca796942" providerId="LiveId" clId="{8A2949F8-8D65-46E6-A0E8-A9590B2EFE81}" dt="2025-12-28T17:59:38.173" v="214" actId="1076"/>
          <ac:picMkLst>
            <pc:docMk/>
            <pc:sldMk cId="377212818" sldId="262"/>
            <ac:picMk id="2" creationId="{A40C9EEE-27EB-086B-9BC0-28E502FFF960}"/>
          </ac:picMkLst>
        </pc:picChg>
      </pc:sldChg>
      <pc:sldChg chg="modSp mod">
        <pc:chgData name="Dr.Rafida AL-Amiri" userId="820865f4ca796942" providerId="LiveId" clId="{8A2949F8-8D65-46E6-A0E8-A9590B2EFE81}" dt="2025-12-28T22:46:31.454" v="305" actId="14100"/>
        <pc:sldMkLst>
          <pc:docMk/>
          <pc:sldMk cId="1419857555" sldId="263"/>
        </pc:sldMkLst>
        <pc:spChg chg="mod">
          <ac:chgData name="Dr.Rafida AL-Amiri" userId="820865f4ca796942" providerId="LiveId" clId="{8A2949F8-8D65-46E6-A0E8-A9590B2EFE81}" dt="2025-12-28T22:46:31.454" v="305" actId="14100"/>
          <ac:spMkLst>
            <pc:docMk/>
            <pc:sldMk cId="1419857555" sldId="263"/>
            <ac:spMk id="4" creationId="{8D0E0595-7B36-4761-4FEB-A10786B22253}"/>
          </ac:spMkLst>
        </pc:spChg>
      </pc:sldChg>
      <pc:sldChg chg="modSp mod">
        <pc:chgData name="Dr.Rafida AL-Amiri" userId="820865f4ca796942" providerId="LiveId" clId="{8A2949F8-8D65-46E6-A0E8-A9590B2EFE81}" dt="2025-12-28T19:02:33.467" v="231" actId="114"/>
        <pc:sldMkLst>
          <pc:docMk/>
          <pc:sldMk cId="4144254617" sldId="264"/>
        </pc:sldMkLst>
        <pc:spChg chg="mod">
          <ac:chgData name="Dr.Rafida AL-Amiri" userId="820865f4ca796942" providerId="LiveId" clId="{8A2949F8-8D65-46E6-A0E8-A9590B2EFE81}" dt="2025-12-28T19:02:33.467" v="231" actId="114"/>
          <ac:spMkLst>
            <pc:docMk/>
            <pc:sldMk cId="4144254617" sldId="264"/>
            <ac:spMk id="4" creationId="{1CB27587-075B-C66F-D039-58A259AB84D2}"/>
          </ac:spMkLst>
        </pc:spChg>
      </pc:sldChg>
      <pc:sldChg chg="modSp mod">
        <pc:chgData name="Dr.Rafida AL-Amiri" userId="820865f4ca796942" providerId="LiveId" clId="{8A2949F8-8D65-46E6-A0E8-A9590B2EFE81}" dt="2025-12-26T23:10:12.357" v="35" actId="14100"/>
        <pc:sldMkLst>
          <pc:docMk/>
          <pc:sldMk cId="369059164" sldId="265"/>
        </pc:sldMkLst>
        <pc:picChg chg="mod">
          <ac:chgData name="Dr.Rafida AL-Amiri" userId="820865f4ca796942" providerId="LiveId" clId="{8A2949F8-8D65-46E6-A0E8-A9590B2EFE81}" dt="2025-12-26T23:10:12.357" v="35" actId="14100"/>
          <ac:picMkLst>
            <pc:docMk/>
            <pc:sldMk cId="369059164" sldId="265"/>
            <ac:picMk id="4" creationId="{840134F5-7949-267D-64CB-6DA4A05179E8}"/>
          </ac:picMkLst>
        </pc:picChg>
      </pc:sldChg>
      <pc:sldChg chg="delSp modSp mod">
        <pc:chgData name="Dr.Rafida AL-Amiri" userId="820865f4ca796942" providerId="LiveId" clId="{8A2949F8-8D65-46E6-A0E8-A9590B2EFE81}" dt="2025-12-28T20:56:35.445" v="238" actId="1076"/>
        <pc:sldMkLst>
          <pc:docMk/>
          <pc:sldMk cId="1684794504" sldId="266"/>
        </pc:sldMkLst>
        <pc:spChg chg="mod">
          <ac:chgData name="Dr.Rafida AL-Amiri" userId="820865f4ca796942" providerId="LiveId" clId="{8A2949F8-8D65-46E6-A0E8-A9590B2EFE81}" dt="2025-12-28T20:56:35.445" v="238" actId="1076"/>
          <ac:spMkLst>
            <pc:docMk/>
            <pc:sldMk cId="1684794504" sldId="266"/>
            <ac:spMk id="4" creationId="{9170C2BB-4B46-4898-1145-B7E739EF6F2B}"/>
          </ac:spMkLst>
        </pc:spChg>
      </pc:sldChg>
      <pc:sldChg chg="modSp mod">
        <pc:chgData name="Dr.Rafida AL-Amiri" userId="820865f4ca796942" providerId="LiveId" clId="{8A2949F8-8D65-46E6-A0E8-A9590B2EFE81}" dt="2025-12-28T23:19:46.901" v="307" actId="14100"/>
        <pc:sldMkLst>
          <pc:docMk/>
          <pc:sldMk cId="768395650" sldId="269"/>
        </pc:sldMkLst>
        <pc:spChg chg="mod">
          <ac:chgData name="Dr.Rafida AL-Amiri" userId="820865f4ca796942" providerId="LiveId" clId="{8A2949F8-8D65-46E6-A0E8-A9590B2EFE81}" dt="2025-12-28T23:19:46.901" v="307" actId="14100"/>
          <ac:spMkLst>
            <pc:docMk/>
            <pc:sldMk cId="768395650" sldId="269"/>
            <ac:spMk id="4" creationId="{26931574-11A2-BCE0-74D1-B3ACDF2077D1}"/>
          </ac:spMkLst>
        </pc:spChg>
      </pc:sldChg>
      <pc:sldChg chg="modSp mod">
        <pc:chgData name="Dr.Rafida AL-Amiri" userId="820865f4ca796942" providerId="LiveId" clId="{8A2949F8-8D65-46E6-A0E8-A9590B2EFE81}" dt="2025-12-28T23:23:32.241" v="324" actId="1076"/>
        <pc:sldMkLst>
          <pc:docMk/>
          <pc:sldMk cId="2527532811" sldId="270"/>
        </pc:sldMkLst>
        <pc:spChg chg="mod">
          <ac:chgData name="Dr.Rafida AL-Amiri" userId="820865f4ca796942" providerId="LiveId" clId="{8A2949F8-8D65-46E6-A0E8-A9590B2EFE81}" dt="2025-12-28T23:23:25.245" v="323" actId="404"/>
          <ac:spMkLst>
            <pc:docMk/>
            <pc:sldMk cId="2527532811" sldId="270"/>
            <ac:spMk id="8" creationId="{E7ECFB08-7B5E-0C94-CA3A-8178A02647ED}"/>
          </ac:spMkLst>
        </pc:spChg>
        <pc:picChg chg="mod">
          <ac:chgData name="Dr.Rafida AL-Amiri" userId="820865f4ca796942" providerId="LiveId" clId="{8A2949F8-8D65-46E6-A0E8-A9590B2EFE81}" dt="2025-12-28T23:23:32.241" v="324" actId="1076"/>
          <ac:picMkLst>
            <pc:docMk/>
            <pc:sldMk cId="2527532811" sldId="270"/>
            <ac:picMk id="6" creationId="{D63FA7DA-08D7-A304-0881-C91C87A9DA74}"/>
          </ac:picMkLst>
        </pc:picChg>
      </pc:sldChg>
      <pc:sldChg chg="delSp modSp mod ord">
        <pc:chgData name="Dr.Rafida AL-Amiri" userId="820865f4ca796942" providerId="LiveId" clId="{8A2949F8-8D65-46E6-A0E8-A9590B2EFE81}" dt="2025-12-29T20:06:39.908" v="329"/>
        <pc:sldMkLst>
          <pc:docMk/>
          <pc:sldMk cId="2972006690" sldId="271"/>
        </pc:sldMkLst>
        <pc:spChg chg="mod">
          <ac:chgData name="Dr.Rafida AL-Amiri" userId="820865f4ca796942" providerId="LiveId" clId="{8A2949F8-8D65-46E6-A0E8-A9590B2EFE81}" dt="2025-12-28T21:02:38.960" v="242" actId="14100"/>
          <ac:spMkLst>
            <pc:docMk/>
            <pc:sldMk cId="2972006690" sldId="271"/>
            <ac:spMk id="4" creationId="{02A37A59-423D-4400-616F-14CC67D85BA8}"/>
          </ac:spMkLst>
        </pc:spChg>
      </pc:sldChg>
      <pc:sldChg chg="modSp mod">
        <pc:chgData name="Dr.Rafida AL-Amiri" userId="820865f4ca796942" providerId="LiveId" clId="{8A2949F8-8D65-46E6-A0E8-A9590B2EFE81}" dt="2025-12-26T23:20:13.438" v="111" actId="14100"/>
        <pc:sldMkLst>
          <pc:docMk/>
          <pc:sldMk cId="1774819135" sldId="279"/>
        </pc:sldMkLst>
        <pc:spChg chg="mod">
          <ac:chgData name="Dr.Rafida AL-Amiri" userId="820865f4ca796942" providerId="LiveId" clId="{8A2949F8-8D65-46E6-A0E8-A9590B2EFE81}" dt="2025-12-26T23:20:13.438" v="111" actId="14100"/>
          <ac:spMkLst>
            <pc:docMk/>
            <pc:sldMk cId="1774819135" sldId="279"/>
            <ac:spMk id="7" creationId="{1954E420-46CA-4A4A-89D7-2E3E09D73BB1}"/>
          </ac:spMkLst>
        </pc:spChg>
      </pc:sldChg>
      <pc:sldChg chg="modSp mod">
        <pc:chgData name="Dr.Rafida AL-Amiri" userId="820865f4ca796942" providerId="LiveId" clId="{8A2949F8-8D65-46E6-A0E8-A9590B2EFE81}" dt="2025-12-28T21:04:17.859" v="243" actId="20577"/>
        <pc:sldMkLst>
          <pc:docMk/>
          <pc:sldMk cId="2341143721" sldId="282"/>
        </pc:sldMkLst>
        <pc:spChg chg="mod">
          <ac:chgData name="Dr.Rafida AL-Amiri" userId="820865f4ca796942" providerId="LiveId" clId="{8A2949F8-8D65-46E6-A0E8-A9590B2EFE81}" dt="2025-12-28T21:04:17.859" v="243" actId="20577"/>
          <ac:spMkLst>
            <pc:docMk/>
            <pc:sldMk cId="2341143721" sldId="282"/>
            <ac:spMk id="5" creationId="{F4F5DD7E-8FF1-3909-9DD1-B0DB52255EDE}"/>
          </ac:spMkLst>
        </pc:spChg>
      </pc:sldChg>
      <pc:sldChg chg="modSp mod">
        <pc:chgData name="Dr.Rafida AL-Amiri" userId="820865f4ca796942" providerId="LiveId" clId="{8A2949F8-8D65-46E6-A0E8-A9590B2EFE81}" dt="2025-12-28T21:35:48.583" v="285" actId="113"/>
        <pc:sldMkLst>
          <pc:docMk/>
          <pc:sldMk cId="3506580570" sldId="289"/>
        </pc:sldMkLst>
        <pc:spChg chg="mod">
          <ac:chgData name="Dr.Rafida AL-Amiri" userId="820865f4ca796942" providerId="LiveId" clId="{8A2949F8-8D65-46E6-A0E8-A9590B2EFE81}" dt="2025-12-28T21:35:48.583" v="285" actId="113"/>
          <ac:spMkLst>
            <pc:docMk/>
            <pc:sldMk cId="3506580570" sldId="289"/>
            <ac:spMk id="3" creationId="{1749BB70-1005-605E-1C92-A8B813371112}"/>
          </ac:spMkLst>
        </pc:spChg>
      </pc:sldChg>
      <pc:sldChg chg="modSp mod">
        <pc:chgData name="Dr.Rafida AL-Amiri" userId="820865f4ca796942" providerId="LiveId" clId="{8A2949F8-8D65-46E6-A0E8-A9590B2EFE81}" dt="2025-12-28T20:55:55.987" v="236" actId="20577"/>
        <pc:sldMkLst>
          <pc:docMk/>
          <pc:sldMk cId="2964324129" sldId="290"/>
        </pc:sldMkLst>
        <pc:spChg chg="mod">
          <ac:chgData name="Dr.Rafida AL-Amiri" userId="820865f4ca796942" providerId="LiveId" clId="{8A2949F8-8D65-46E6-A0E8-A9590B2EFE81}" dt="2025-12-28T20:55:55.987" v="236" actId="20577"/>
          <ac:spMkLst>
            <pc:docMk/>
            <pc:sldMk cId="2964324129" sldId="290"/>
            <ac:spMk id="3" creationId="{EB59EBDF-0C76-4AC4-90BE-EBCF4B99DD51}"/>
          </ac:spMkLst>
        </pc:spChg>
      </pc:sldChg>
      <pc:sldChg chg="modSp mod">
        <pc:chgData name="Dr.Rafida AL-Amiri" userId="820865f4ca796942" providerId="LiveId" clId="{8A2949F8-8D65-46E6-A0E8-A9590B2EFE81}" dt="2025-12-28T21:09:09.026" v="256" actId="1076"/>
        <pc:sldMkLst>
          <pc:docMk/>
          <pc:sldMk cId="60267189" sldId="291"/>
        </pc:sldMkLst>
        <pc:spChg chg="mod">
          <ac:chgData name="Dr.Rafida AL-Amiri" userId="820865f4ca796942" providerId="LiveId" clId="{8A2949F8-8D65-46E6-A0E8-A9590B2EFE81}" dt="2025-12-28T21:09:09.026" v="256" actId="1076"/>
          <ac:spMkLst>
            <pc:docMk/>
            <pc:sldMk cId="60267189" sldId="291"/>
            <ac:spMk id="3" creationId="{EDDEE515-036A-4D91-0773-6BD606F6570C}"/>
          </ac:spMkLst>
        </pc:spChg>
      </pc:sldChg>
      <pc:sldChg chg="modSp">
        <pc:chgData name="Dr.Rafida AL-Amiri" userId="820865f4ca796942" providerId="LiveId" clId="{8A2949F8-8D65-46E6-A0E8-A9590B2EFE81}" dt="2025-12-28T21:34:37.003" v="282" actId="1076"/>
        <pc:sldMkLst>
          <pc:docMk/>
          <pc:sldMk cId="1398198795" sldId="302"/>
        </pc:sldMkLst>
        <pc:picChg chg="mod">
          <ac:chgData name="Dr.Rafida AL-Amiri" userId="820865f4ca796942" providerId="LiveId" clId="{8A2949F8-8D65-46E6-A0E8-A9590B2EFE81}" dt="2025-12-28T21:34:37.003" v="282" actId="1076"/>
          <ac:picMkLst>
            <pc:docMk/>
            <pc:sldMk cId="1398198795" sldId="302"/>
            <ac:picMk id="1026" creationId="{E1BB0AF9-AB37-CA7B-CB7A-7B58FBACEC13}"/>
          </ac:picMkLst>
        </pc:picChg>
      </pc:sldChg>
      <pc:sldChg chg="addSp modSp">
        <pc:chgData name="Dr.Rafida AL-Amiri" userId="820865f4ca796942" providerId="LiveId" clId="{8A2949F8-8D65-46E6-A0E8-A9590B2EFE81}" dt="2025-12-28T21:18:41.517" v="261" actId="767"/>
        <pc:sldMkLst>
          <pc:docMk/>
          <pc:sldMk cId="4081564564" sldId="306"/>
        </pc:sldMkLst>
      </pc:sldChg>
      <pc:sldChg chg="addSp delSp modSp mod">
        <pc:chgData name="Dr.Rafida AL-Amiri" userId="820865f4ca796942" providerId="LiveId" clId="{8A2949F8-8D65-46E6-A0E8-A9590B2EFE81}" dt="2025-12-28T21:22:22.614" v="280" actId="1076"/>
        <pc:sldMkLst>
          <pc:docMk/>
          <pc:sldMk cId="2327377893" sldId="307"/>
        </pc:sldMkLst>
        <pc:spChg chg="mod">
          <ac:chgData name="Dr.Rafida AL-Amiri" userId="820865f4ca796942" providerId="LiveId" clId="{8A2949F8-8D65-46E6-A0E8-A9590B2EFE81}" dt="2025-12-28T21:22:15.250" v="279" actId="403"/>
          <ac:spMkLst>
            <pc:docMk/>
            <pc:sldMk cId="2327377893" sldId="307"/>
            <ac:spMk id="3" creationId="{100DC37A-41C0-C487-7E9C-7AC4E5BD40FE}"/>
          </ac:spMkLst>
        </pc:spChg>
        <pc:picChg chg="add del mod">
          <ac:chgData name="Dr.Rafida AL-Amiri" userId="820865f4ca796942" providerId="LiveId" clId="{8A2949F8-8D65-46E6-A0E8-A9590B2EFE81}" dt="2025-12-28T21:22:22.614" v="280" actId="1076"/>
          <ac:picMkLst>
            <pc:docMk/>
            <pc:sldMk cId="2327377893" sldId="307"/>
            <ac:picMk id="3076" creationId="{1500883D-207A-FB56-A8C9-B078A3E57715}"/>
          </ac:picMkLst>
        </pc:picChg>
      </pc:sldChg>
      <pc:sldChg chg="modSp mod">
        <pc:chgData name="Dr.Rafida AL-Amiri" userId="820865f4ca796942" providerId="LiveId" clId="{8A2949F8-8D65-46E6-A0E8-A9590B2EFE81}" dt="2025-12-28T21:42:11.483" v="288" actId="207"/>
        <pc:sldMkLst>
          <pc:docMk/>
          <pc:sldMk cId="3855236403" sldId="314"/>
        </pc:sldMkLst>
        <pc:spChg chg="mod">
          <ac:chgData name="Dr.Rafida AL-Amiri" userId="820865f4ca796942" providerId="LiveId" clId="{8A2949F8-8D65-46E6-A0E8-A9590B2EFE81}" dt="2025-12-28T21:42:11.483" v="288" actId="207"/>
          <ac:spMkLst>
            <pc:docMk/>
            <pc:sldMk cId="3855236403" sldId="314"/>
            <ac:spMk id="3" creationId="{E3BA4ABA-37B4-511E-A8D2-54726D48D5EA}"/>
          </ac:spMkLst>
        </pc:spChg>
      </pc:sldChg>
      <pc:sldChg chg="modSp mod">
        <pc:chgData name="Dr.Rafida AL-Amiri" userId="820865f4ca796942" providerId="LiveId" clId="{8A2949F8-8D65-46E6-A0E8-A9590B2EFE81}" dt="2025-12-28T21:50:30.749" v="298" actId="20577"/>
        <pc:sldMkLst>
          <pc:docMk/>
          <pc:sldMk cId="345802770" sldId="315"/>
        </pc:sldMkLst>
        <pc:spChg chg="mod">
          <ac:chgData name="Dr.Rafida AL-Amiri" userId="820865f4ca796942" providerId="LiveId" clId="{8A2949F8-8D65-46E6-A0E8-A9590B2EFE81}" dt="2025-12-28T21:50:30.749" v="298" actId="20577"/>
          <ac:spMkLst>
            <pc:docMk/>
            <pc:sldMk cId="345802770" sldId="315"/>
            <ac:spMk id="3" creationId="{F70944FB-773F-69DE-6116-C4107FF97C4F}"/>
          </ac:spMkLst>
        </pc:spChg>
      </pc:sldChg>
      <pc:sldChg chg="modSp mod">
        <pc:chgData name="Dr.Rafida AL-Amiri" userId="820865f4ca796942" providerId="LiveId" clId="{8A2949F8-8D65-46E6-A0E8-A9590B2EFE81}" dt="2025-12-28T17:17:04.699" v="194" actId="1076"/>
        <pc:sldMkLst>
          <pc:docMk/>
          <pc:sldMk cId="2420302507" sldId="316"/>
        </pc:sldMkLst>
        <pc:spChg chg="mod">
          <ac:chgData name="Dr.Rafida AL-Amiri" userId="820865f4ca796942" providerId="LiveId" clId="{8A2949F8-8D65-46E6-A0E8-A9590B2EFE81}" dt="2025-12-28T17:17:04.699" v="194" actId="1076"/>
          <ac:spMkLst>
            <pc:docMk/>
            <pc:sldMk cId="2420302507" sldId="316"/>
            <ac:spMk id="7" creationId="{FBA5FF75-4C14-AFA1-0BCB-F3857429B5F9}"/>
          </ac:spMkLst>
        </pc:spChg>
      </pc:sldChg>
      <pc:sldChg chg="modSp mod">
        <pc:chgData name="Dr.Rafida AL-Amiri" userId="820865f4ca796942" providerId="LiveId" clId="{8A2949F8-8D65-46E6-A0E8-A9590B2EFE81}" dt="2025-12-28T22:45:19.129" v="303" actId="27636"/>
        <pc:sldMkLst>
          <pc:docMk/>
          <pc:sldMk cId="1367650049" sldId="318"/>
        </pc:sldMkLst>
        <pc:spChg chg="mod">
          <ac:chgData name="Dr.Rafida AL-Amiri" userId="820865f4ca796942" providerId="LiveId" clId="{8A2949F8-8D65-46E6-A0E8-A9590B2EFE81}" dt="2025-12-28T22:45:19.129" v="303" actId="27636"/>
          <ac:spMkLst>
            <pc:docMk/>
            <pc:sldMk cId="1367650049" sldId="318"/>
            <ac:spMk id="3" creationId="{4E41F29A-922F-5041-D1B5-BB42C04B7B31}"/>
          </ac:spMkLst>
        </pc:spChg>
      </pc:sldChg>
      <pc:sldChg chg="modSp mod">
        <pc:chgData name="Dr.Rafida AL-Amiri" userId="820865f4ca796942" providerId="LiveId" clId="{8A2949F8-8D65-46E6-A0E8-A9590B2EFE81}" dt="2025-12-28T20:56:55.898" v="239" actId="1076"/>
        <pc:sldMkLst>
          <pc:docMk/>
          <pc:sldMk cId="2089773209" sldId="319"/>
        </pc:sldMkLst>
        <pc:spChg chg="mod">
          <ac:chgData name="Dr.Rafida AL-Amiri" userId="820865f4ca796942" providerId="LiveId" clId="{8A2949F8-8D65-46E6-A0E8-A9590B2EFE81}" dt="2025-12-28T20:56:55.898" v="239" actId="1076"/>
          <ac:spMkLst>
            <pc:docMk/>
            <pc:sldMk cId="2089773209" sldId="319"/>
            <ac:spMk id="3" creationId="{5E24FEB2-5D73-AE85-9DA4-DD6C806FE228}"/>
          </ac:spMkLst>
        </pc:spChg>
      </pc:sldChg>
      <pc:sldChg chg="modSp mod modShow">
        <pc:chgData name="Dr.Rafida AL-Amiri" userId="820865f4ca796942" providerId="LiveId" clId="{8A2949F8-8D65-46E6-A0E8-A9590B2EFE81}" dt="2025-12-28T23:43:21.021" v="327" actId="14100"/>
        <pc:sldMkLst>
          <pc:docMk/>
          <pc:sldMk cId="4243472060" sldId="321"/>
        </pc:sldMkLst>
        <pc:spChg chg="mod">
          <ac:chgData name="Dr.Rafida AL-Amiri" userId="820865f4ca796942" providerId="LiveId" clId="{8A2949F8-8D65-46E6-A0E8-A9590B2EFE81}" dt="2025-12-28T23:43:00.994" v="325" actId="20577"/>
          <ac:spMkLst>
            <pc:docMk/>
            <pc:sldMk cId="4243472060" sldId="321"/>
            <ac:spMk id="3" creationId="{CD2CA62D-C5DE-AB0A-F719-6B6563E1C91B}"/>
          </ac:spMkLst>
        </pc:spChg>
        <pc:picChg chg="mod">
          <ac:chgData name="Dr.Rafida AL-Amiri" userId="820865f4ca796942" providerId="LiveId" clId="{8A2949F8-8D65-46E6-A0E8-A9590B2EFE81}" dt="2025-12-28T23:43:21.021" v="327" actId="14100"/>
          <ac:picMkLst>
            <pc:docMk/>
            <pc:sldMk cId="4243472060" sldId="321"/>
            <ac:picMk id="5" creationId="{FB42ED43-3084-C1A3-868D-3CCBEB8A2308}"/>
          </ac:picMkLst>
        </pc:picChg>
      </pc:sldChg>
      <pc:sldChg chg="addSp delSp modSp new mod">
        <pc:chgData name="Dr.Rafida AL-Amiri" userId="820865f4ca796942" providerId="LiveId" clId="{8A2949F8-8D65-46E6-A0E8-A9590B2EFE81}" dt="2025-12-26T23:16:45.455" v="97" actId="14100"/>
        <pc:sldMkLst>
          <pc:docMk/>
          <pc:sldMk cId="1365086317" sldId="322"/>
        </pc:sldMkLst>
        <pc:spChg chg="add del mod">
          <ac:chgData name="Dr.Rafida AL-Amiri" userId="820865f4ca796942" providerId="LiveId" clId="{8A2949F8-8D65-46E6-A0E8-A9590B2EFE81}" dt="2025-12-26T23:16:45.455" v="97" actId="14100"/>
          <ac:spMkLst>
            <pc:docMk/>
            <pc:sldMk cId="1365086317" sldId="322"/>
            <ac:spMk id="3" creationId="{2C6A6E94-7FEA-46FB-3D3D-0A1ED6FCACCC}"/>
          </ac:spMkLst>
        </pc:spChg>
      </pc:sldChg>
      <pc:sldChg chg="addSp delSp modSp new mod">
        <pc:chgData name="Dr.Rafida AL-Amiri" userId="820865f4ca796942" providerId="LiveId" clId="{8A2949F8-8D65-46E6-A0E8-A9590B2EFE81}" dt="2025-12-28T22:15:23.328" v="301" actId="207"/>
        <pc:sldMkLst>
          <pc:docMk/>
          <pc:sldMk cId="3978487680" sldId="323"/>
        </pc:sldMkLst>
        <pc:spChg chg="add mod">
          <ac:chgData name="Dr.Rafida AL-Amiri" userId="820865f4ca796942" providerId="LiveId" clId="{8A2949F8-8D65-46E6-A0E8-A9590B2EFE81}" dt="2025-12-28T22:15:23.328" v="301" actId="207"/>
          <ac:spMkLst>
            <pc:docMk/>
            <pc:sldMk cId="3978487680" sldId="323"/>
            <ac:spMk id="6" creationId="{043FAE98-E0EB-4477-ADFE-ADA74AC791FD}"/>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21:19:26.722"/>
    </inkml:context>
    <inkml:brush xml:id="br0">
      <inkml:brushProperty name="width" value="0.1" units="cm"/>
      <inkml:brushProperty name="height" value="0.1"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E026D-F739-4E96-9157-F86CDAE0A495}" type="datetimeFigureOut">
              <a:rPr lang="en-US" smtClean="0"/>
              <a:t>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4ED46-05B7-4B6F-BE54-0AAFB72BA088}" type="slidenum">
              <a:rPr lang="en-US" smtClean="0"/>
              <a:t>‹#›</a:t>
            </a:fld>
            <a:endParaRPr lang="en-US"/>
          </a:p>
        </p:txBody>
      </p:sp>
    </p:spTree>
    <p:extLst>
      <p:ext uri="{BB962C8B-B14F-4D97-AF65-F5344CB8AC3E}">
        <p14:creationId xmlns:p14="http://schemas.microsoft.com/office/powerpoint/2010/main" val="251935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928CE0-D5C9-4CBD-A28A-8A6476796440}"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05AD0-2893-4BE4-A738-65094D803E4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0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28CE0-D5C9-4CBD-A28A-8A6476796440}"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179853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28CE0-D5C9-4CBD-A28A-8A6476796440}"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414183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28CE0-D5C9-4CBD-A28A-8A6476796440}"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125107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28CE0-D5C9-4CBD-A28A-8A6476796440}"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05AD0-2893-4BE4-A738-65094D803E4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81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928CE0-D5C9-4CBD-A28A-8A6476796440}"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133618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928CE0-D5C9-4CBD-A28A-8A6476796440}" type="datetimeFigureOut">
              <a:rPr lang="en-US" smtClean="0"/>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293081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928CE0-D5C9-4CBD-A28A-8A6476796440}" type="datetimeFigureOut">
              <a:rPr lang="en-US" smtClean="0"/>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363631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5928CE0-D5C9-4CBD-A28A-8A6476796440}" type="datetimeFigureOut">
              <a:rPr lang="en-US" smtClean="0"/>
              <a:t>1/2/2026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255192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5928CE0-D5C9-4CBD-A28A-8A6476796440}" type="datetimeFigureOut">
              <a:rPr lang="en-US" smtClean="0"/>
              <a:t>1/2/2026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5E05AD0-2893-4BE4-A738-65094D803E46}" type="slidenum">
              <a:rPr lang="en-US" smtClean="0"/>
              <a:t>‹#›</a:t>
            </a:fld>
            <a:endParaRPr lang="en-US"/>
          </a:p>
        </p:txBody>
      </p:sp>
    </p:spTree>
    <p:extLst>
      <p:ext uri="{BB962C8B-B14F-4D97-AF65-F5344CB8AC3E}">
        <p14:creationId xmlns:p14="http://schemas.microsoft.com/office/powerpoint/2010/main" val="3848775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28CE0-D5C9-4CBD-A28A-8A6476796440}"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05AD0-2893-4BE4-A738-65094D803E46}" type="slidenum">
              <a:rPr lang="en-US" smtClean="0"/>
              <a:t>‹#›</a:t>
            </a:fld>
            <a:endParaRPr lang="en-US"/>
          </a:p>
        </p:txBody>
      </p:sp>
    </p:spTree>
    <p:extLst>
      <p:ext uri="{BB962C8B-B14F-4D97-AF65-F5344CB8AC3E}">
        <p14:creationId xmlns:p14="http://schemas.microsoft.com/office/powerpoint/2010/main" val="77167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5928CE0-D5C9-4CBD-A28A-8A6476796440}" type="datetimeFigureOut">
              <a:rPr lang="en-US" smtClean="0"/>
              <a:t>1/2/2026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5E05AD0-2893-4BE4-A738-65094D803E4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7064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C6E832-B280-168E-46EF-5998F2376141}"/>
              </a:ext>
            </a:extLst>
          </p:cNvPr>
          <p:cNvSpPr txBox="1"/>
          <p:nvPr/>
        </p:nvSpPr>
        <p:spPr>
          <a:xfrm>
            <a:off x="3000054" y="1078787"/>
            <a:ext cx="7469311" cy="5047536"/>
          </a:xfrm>
          <a:prstGeom prst="rect">
            <a:avLst/>
          </a:prstGeom>
          <a:noFill/>
        </p:spPr>
        <p:txBody>
          <a:bodyPr wrap="square">
            <a:spAutoFit/>
          </a:bodyPr>
          <a:lstStyle/>
          <a:p>
            <a:pPr>
              <a:lnSpc>
                <a:spcPct val="150000"/>
              </a:lnSpc>
            </a:pP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Physiology (code)-year 2 </a:t>
            </a:r>
          </a:p>
          <a:p>
            <a:pPr>
              <a:lnSpc>
                <a:spcPct val="150000"/>
              </a:lnSpc>
            </a:pP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Lecture 1 (</a:t>
            </a:r>
            <a:r>
              <a:rPr lang="en-US" sz="2800" b="1" dirty="0">
                <a:solidFill>
                  <a:schemeClr val="accent2">
                    <a:lumMod val="75000"/>
                  </a:schemeClr>
                </a:solidFill>
                <a:latin typeface="Gloucester MT Extra Condensed" panose="02030808020601010101" pitchFamily="18" charset="0"/>
                <a:cs typeface="Times New Roman" panose="02020603050405020304" pitchFamily="18" charset="0"/>
              </a:rPr>
              <a:t>Oral Cavity and Salivary Glands</a:t>
            </a: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a:t>
            </a:r>
            <a:endParaRPr lang="en-US" sz="2800" b="1" dirty="0">
              <a:latin typeface="Gloucester MT Extra Condensed" panose="02030808020601010101" pitchFamily="18" charset="0"/>
              <a:cs typeface="Times New Roman" panose="02020603050405020304" pitchFamily="18" charset="0"/>
            </a:endParaRPr>
          </a:p>
          <a:p>
            <a:pPr>
              <a:lnSpc>
                <a:spcPct val="150000"/>
              </a:lnSpc>
            </a:pPr>
            <a:endParaRPr lang="en-US" sz="2800" b="1" dirty="0">
              <a:latin typeface="Gloucester MT Extra Condensed" panose="02030808020601010101" pitchFamily="18" charset="0"/>
              <a:cs typeface="Times New Roman" panose="02020603050405020304" pitchFamily="18" charset="0"/>
            </a:endParaRPr>
          </a:p>
          <a:p>
            <a:pPr>
              <a:lnSpc>
                <a:spcPct val="150000"/>
              </a:lnSpc>
            </a:pP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By L . Dr. Rafida Al-Amiri</a:t>
            </a:r>
          </a:p>
          <a:p>
            <a:pPr>
              <a:lnSpc>
                <a:spcPct val="150000"/>
              </a:lnSpc>
            </a:pP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Basic Science Department</a:t>
            </a:r>
          </a:p>
          <a:p>
            <a:pPr>
              <a:lnSpc>
                <a:spcPct val="150000"/>
              </a:lnSpc>
            </a:pP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 College of Dentistry</a:t>
            </a:r>
          </a:p>
          <a:p>
            <a:pPr>
              <a:lnSpc>
                <a:spcPct val="150000"/>
              </a:lnSpc>
            </a:pPr>
            <a:r>
              <a:rPr lang="en-US" sz="2800" dirty="0">
                <a:solidFill>
                  <a:schemeClr val="accent2">
                    <a:lumMod val="75000"/>
                  </a:schemeClr>
                </a:solidFill>
                <a:latin typeface="Gloucester MT Extra Condensed" panose="02030808020601010101" pitchFamily="18" charset="0"/>
                <a:cs typeface="Times New Roman" panose="02020603050405020304" pitchFamily="18" charset="0"/>
              </a:rPr>
              <a:t> University of Basrah</a:t>
            </a:r>
            <a:endParaRPr lang="en-US" sz="2800" dirty="0">
              <a:latin typeface="Gloucester MT Extra Condensed" panose="02030808020601010101"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A02412-509C-C105-D287-11131C771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91715" cy="2286000"/>
          </a:xfrm>
          <a:prstGeom prst="rect">
            <a:avLst/>
          </a:prstGeom>
        </p:spPr>
      </p:pic>
      <p:pic>
        <p:nvPicPr>
          <p:cNvPr id="7" name="Picture 6">
            <a:extLst>
              <a:ext uri="{FF2B5EF4-FFF2-40B4-BE49-F238E27FC236}">
                <a16:creationId xmlns:a16="http://schemas.microsoft.com/office/drawing/2014/main" id="{B9832CB2-8B9E-1BC9-4992-5C84B481B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792" y="40562"/>
            <a:ext cx="2200275" cy="2076450"/>
          </a:xfrm>
          <a:prstGeom prst="rect">
            <a:avLst/>
          </a:prstGeom>
        </p:spPr>
      </p:pic>
    </p:spTree>
    <p:extLst>
      <p:ext uri="{BB962C8B-B14F-4D97-AF65-F5344CB8AC3E}">
        <p14:creationId xmlns:p14="http://schemas.microsoft.com/office/powerpoint/2010/main" val="1552731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A5FF75-4C14-AFA1-0BCB-F3857429B5F9}"/>
              </a:ext>
            </a:extLst>
          </p:cNvPr>
          <p:cNvSpPr txBox="1"/>
          <p:nvPr/>
        </p:nvSpPr>
        <p:spPr>
          <a:xfrm>
            <a:off x="213066" y="-266514"/>
            <a:ext cx="11765868" cy="7124514"/>
          </a:xfrm>
          <a:prstGeom prst="rect">
            <a:avLst/>
          </a:prstGeom>
          <a:noFill/>
        </p:spPr>
        <p:txBody>
          <a:bodyPr wrap="square">
            <a:spAutoFit/>
          </a:bodyPr>
          <a:lstStyle/>
          <a:p>
            <a:pPr>
              <a:lnSpc>
                <a:spcPct val="150000"/>
              </a:lnSpc>
            </a:pPr>
            <a:endParaRPr lang="en-US" sz="2400" b="1"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Involuntary (pharyngeal) phase: </a:t>
            </a:r>
            <a:r>
              <a:rPr lang="en-US" sz="2800" dirty="0">
                <a:latin typeface="Times New Roman" panose="02020603050405020304" pitchFamily="18" charset="0"/>
                <a:cs typeface="Times New Roman" panose="02020603050405020304" pitchFamily="18" charset="0"/>
              </a:rPr>
              <a:t>swallowing receptors located around the opening of the pharynx (stimulated by food)→ impulses transmitted by sensory division of trigeminal and glossopharyngeal nerves → swallowing centre (medulla oblongata and lower portion of pons) → motor impulses to pharynx and upper esophagus that cause swallowing are transmitted by 5</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(trigeminal N), 9</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(glossopharyngeal N), 10</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(vagus N), and 12</a:t>
            </a:r>
            <a:r>
              <a:rPr lang="en-US" sz="2800" baseline="30000" dirty="0">
                <a:latin typeface="Times New Roman" panose="02020603050405020304" pitchFamily="18" charset="0"/>
                <a:cs typeface="Times New Roman" panose="02020603050405020304" pitchFamily="18" charset="0"/>
              </a:rPr>
              <a:t>th </a:t>
            </a:r>
            <a:r>
              <a:rPr lang="en-US" sz="2800" dirty="0">
                <a:latin typeface="Times New Roman" panose="02020603050405020304" pitchFamily="18" charset="0"/>
                <a:cs typeface="Times New Roman" panose="02020603050405020304" pitchFamily="18" charset="0"/>
              </a:rPr>
              <a:t>(hypoglossal N) cranial nerves .</a:t>
            </a:r>
          </a:p>
          <a:p>
            <a:pPr>
              <a:lnSpc>
                <a:spcPct val="150000"/>
              </a:lnSpc>
            </a:pPr>
            <a:r>
              <a:rPr lang="en-US" sz="2800" dirty="0">
                <a:latin typeface="Times New Roman" panose="02020603050405020304" pitchFamily="18" charset="0"/>
                <a:cs typeface="Times New Roman" panose="02020603050405020304" pitchFamily="18" charset="0"/>
              </a:rPr>
              <a:t>  And a few of the superior cervical nerves → series of automatic pharyngeal muscular contractions. </a:t>
            </a:r>
          </a:p>
          <a:p>
            <a:pPr>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302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D628D9-6F71-5A10-4C71-80268F0A885F}"/>
              </a:ext>
            </a:extLst>
          </p:cNvPr>
          <p:cNvSpPr txBox="1">
            <a:spLocks noGrp="1"/>
          </p:cNvSpPr>
          <p:nvPr>
            <p:ph idx="1"/>
          </p:nvPr>
        </p:nvSpPr>
        <p:spPr>
          <a:xfrm>
            <a:off x="390419" y="945223"/>
            <a:ext cx="6726987" cy="9223359"/>
          </a:xfrm>
          <a:prstGeom prst="rect">
            <a:avLst/>
          </a:prstGeom>
          <a:noFill/>
        </p:spPr>
        <p:txBody>
          <a:bodyPr wrap="square">
            <a:spAutoFit/>
          </a:bodyPr>
          <a:lstStyle/>
          <a:p>
            <a:pPr>
              <a:lnSpc>
                <a:spcPct val="150000"/>
              </a:lnSpc>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The sequence of events of the pharyngeal stage of the swallowing are as follows: </a:t>
            </a:r>
          </a:p>
          <a:p>
            <a:pPr>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 soft palate is pulled upward to close the posterior nares and preventing reflex of food into the nasal cavities. </a:t>
            </a:r>
          </a:p>
          <a:p>
            <a:pPr marL="0" indent="0">
              <a:lnSpc>
                <a:spcPct val="150000"/>
              </a:lnSpc>
              <a:buNone/>
            </a:pPr>
            <a:endParaRPr lang="en-US" sz="3200" b="1" dirty="0">
              <a:latin typeface="Times New Roman" panose="02020603050405020304" pitchFamily="18" charset="0"/>
              <a:cs typeface="Times New Roman" panose="02020603050405020304" pitchFamily="18" charset="0"/>
            </a:endParaRPr>
          </a:p>
          <a:p>
            <a:pPr marL="0" indent="0">
              <a:lnSpc>
                <a:spcPct val="150000"/>
              </a:lnSpc>
              <a:buNone/>
            </a:pPr>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40C9EEE-27EB-086B-9BC0-28E502FFF960}"/>
              </a:ext>
            </a:extLst>
          </p:cNvPr>
          <p:cNvPicPr>
            <a:picLocks noChangeAspect="1"/>
          </p:cNvPicPr>
          <p:nvPr/>
        </p:nvPicPr>
        <p:blipFill>
          <a:blip r:embed="rId2"/>
          <a:stretch>
            <a:fillRect/>
          </a:stretch>
        </p:blipFill>
        <p:spPr>
          <a:xfrm>
            <a:off x="7298871" y="1641022"/>
            <a:ext cx="4893129" cy="4686300"/>
          </a:xfrm>
          <a:prstGeom prst="rect">
            <a:avLst/>
          </a:prstGeom>
        </p:spPr>
      </p:pic>
    </p:spTree>
    <p:extLst>
      <p:ext uri="{BB962C8B-B14F-4D97-AF65-F5344CB8AC3E}">
        <p14:creationId xmlns:p14="http://schemas.microsoft.com/office/powerpoint/2010/main" val="37721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41F29A-922F-5041-D1B5-BB42C04B7B31}"/>
              </a:ext>
            </a:extLst>
          </p:cNvPr>
          <p:cNvSpPr>
            <a:spLocks noGrp="1"/>
          </p:cNvSpPr>
          <p:nvPr>
            <p:ph idx="1"/>
          </p:nvPr>
        </p:nvSpPr>
        <p:spPr>
          <a:xfrm>
            <a:off x="439953" y="276668"/>
            <a:ext cx="11098903" cy="5568751"/>
          </a:xfrm>
        </p:spPr>
        <p:txBody>
          <a:bodyPr>
            <a:normAutofit/>
          </a:bodyPr>
          <a:lstStyle/>
          <a:p>
            <a:pPr marL="342900" indent="-342900">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 vocal cords of the larynx are strongly approximated and epiglottis swing backward over the superior opening of the larynx prevent passage of food into the trachea.</a:t>
            </a:r>
          </a:p>
          <a:p>
            <a:pPr marL="342900" indent="-342900">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 superior constrictor muscle of the pharynx contracts, giving rise to rapid peristaltic wave passing downward over the middle and inferior pharyngeal muscles and into the esophagus, which propels the food into the esophagus.</a:t>
            </a:r>
          </a:p>
          <a:p>
            <a:endParaRPr lang="en-US" dirty="0"/>
          </a:p>
        </p:txBody>
      </p:sp>
    </p:spTree>
    <p:extLst>
      <p:ext uri="{BB962C8B-B14F-4D97-AF65-F5344CB8AC3E}">
        <p14:creationId xmlns:p14="http://schemas.microsoft.com/office/powerpoint/2010/main" val="1367650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D0E0595-7B36-4761-4FEB-A10786B22253}"/>
              </a:ext>
            </a:extLst>
          </p:cNvPr>
          <p:cNvSpPr txBox="1">
            <a:spLocks noGrp="1"/>
          </p:cNvSpPr>
          <p:nvPr>
            <p:ph idx="1"/>
          </p:nvPr>
        </p:nvSpPr>
        <p:spPr>
          <a:xfrm>
            <a:off x="402770" y="570303"/>
            <a:ext cx="11332029" cy="4996561"/>
          </a:xfrm>
          <a:prstGeom prst="rect">
            <a:avLst/>
          </a:prstGeom>
          <a:noFill/>
        </p:spPr>
        <p:txBody>
          <a:bodyPr wrap="square">
            <a:spAutoFit/>
          </a:bodyPr>
          <a:lstStyle/>
          <a:p>
            <a:pPr>
              <a:lnSpc>
                <a:spcPct val="150000"/>
              </a:lnSpc>
            </a:pPr>
            <a:r>
              <a:rPr lang="en-US" sz="2400" b="1" dirty="0">
                <a:latin typeface="Times New Roman" panose="02020603050405020304" pitchFamily="18" charset="0"/>
                <a:cs typeface="Times New Roman" panose="02020603050405020304" pitchFamily="18" charset="0"/>
              </a:rPr>
              <a:t>3. Esophageal phase of swallowing: </a:t>
            </a:r>
            <a:r>
              <a:rPr lang="en-US" sz="2400" dirty="0">
                <a:latin typeface="Times New Roman" panose="02020603050405020304" pitchFamily="18" charset="0"/>
                <a:cs typeface="Times New Roman" panose="02020603050405020304" pitchFamily="18" charset="0"/>
              </a:rPr>
              <a:t>The esophagus functions to conduct food from the pharynx to the stomach. </a:t>
            </a:r>
          </a:p>
          <a:p>
            <a:pPr>
              <a:lnSpc>
                <a:spcPct val="150000"/>
              </a:lnSpc>
            </a:pPr>
            <a:r>
              <a:rPr lang="en-US" sz="2400" b="1" dirty="0">
                <a:latin typeface="Times New Roman" panose="02020603050405020304" pitchFamily="18" charset="0"/>
                <a:cs typeface="Times New Roman" panose="02020603050405020304" pitchFamily="18" charset="0"/>
              </a:rPr>
              <a:t>Esophagus exhibits two types of peristaltic movements :</a:t>
            </a:r>
          </a:p>
          <a:p>
            <a:pPr>
              <a:lnSpc>
                <a:spcPct val="150000"/>
              </a:lnSpc>
            </a:pPr>
            <a:r>
              <a:rPr lang="en-US" sz="2400" b="1" dirty="0">
                <a:latin typeface="Times New Roman" panose="02020603050405020304" pitchFamily="18" charset="0"/>
                <a:cs typeface="Times New Roman" panose="02020603050405020304" pitchFamily="18" charset="0"/>
              </a:rPr>
              <a:t>Primary peristalsis : </a:t>
            </a:r>
            <a:r>
              <a:rPr lang="en-US" sz="2400" dirty="0">
                <a:latin typeface="Times New Roman" panose="02020603050405020304" pitchFamily="18" charset="0"/>
                <a:cs typeface="Times New Roman" panose="02020603050405020304" pitchFamily="18" charset="0"/>
              </a:rPr>
              <a:t>which a continuation of the peristaltic wave that begins in the pharynx which passes all the way from the pharynx to the stomach through esophagus. </a:t>
            </a:r>
          </a:p>
          <a:p>
            <a:pPr>
              <a:lnSpc>
                <a:spcPct val="150000"/>
              </a:lnSpc>
            </a:pPr>
            <a:r>
              <a:rPr lang="en-US" sz="2400" dirty="0">
                <a:latin typeface="Times New Roman" panose="02020603050405020304" pitchFamily="18" charset="0"/>
                <a:cs typeface="Times New Roman" panose="02020603050405020304" pitchFamily="18" charset="0"/>
              </a:rPr>
              <a:t>The peristaltic waves of the esophagus are initiated by </a:t>
            </a:r>
            <a:r>
              <a:rPr lang="en-US" sz="2400" b="1" i="1" dirty="0">
                <a:latin typeface="Times New Roman" panose="02020603050405020304" pitchFamily="18" charset="0"/>
                <a:cs typeface="Times New Roman" panose="02020603050405020304" pitchFamily="18" charset="0"/>
              </a:rPr>
              <a:t>vagal reflexes</a:t>
            </a:r>
            <a:r>
              <a:rPr lang="en-US" sz="2400" dirty="0">
                <a:latin typeface="Times New Roman" panose="02020603050405020304" pitchFamily="18" charset="0"/>
                <a:cs typeface="Times New Roman" panose="02020603050405020304" pitchFamily="18" charset="0"/>
              </a:rPr>
              <a:t>. These reflexes are transmitted through </a:t>
            </a:r>
            <a:r>
              <a:rPr lang="en-US" sz="2400" b="1" i="1" dirty="0">
                <a:latin typeface="Times New Roman" panose="02020603050405020304" pitchFamily="18" charset="0"/>
                <a:cs typeface="Times New Roman" panose="02020603050405020304" pitchFamily="18" charset="0"/>
              </a:rPr>
              <a:t>vagal afferent fibers </a:t>
            </a:r>
            <a:r>
              <a:rPr lang="en-US" sz="2400" dirty="0">
                <a:latin typeface="Times New Roman" panose="02020603050405020304" pitchFamily="18" charset="0"/>
                <a:cs typeface="Times New Roman" panose="02020603050405020304" pitchFamily="18" charset="0"/>
              </a:rPr>
              <a:t>from the esophagus to the medulla and then back again to the esophagus through </a:t>
            </a:r>
            <a:r>
              <a:rPr lang="en-US" sz="2400" b="1" i="1" dirty="0">
                <a:latin typeface="Times New Roman" panose="02020603050405020304" pitchFamily="18" charset="0"/>
                <a:cs typeface="Times New Roman" panose="02020603050405020304" pitchFamily="18" charset="0"/>
              </a:rPr>
              <a:t>vagal efferent fibers</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9857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B27587-075B-C66F-D039-58A259AB84D2}"/>
              </a:ext>
            </a:extLst>
          </p:cNvPr>
          <p:cNvSpPr>
            <a:spLocks noGrp="1"/>
          </p:cNvSpPr>
          <p:nvPr>
            <p:ph idx="1"/>
          </p:nvPr>
        </p:nvSpPr>
        <p:spPr>
          <a:xfrm>
            <a:off x="349994" y="141514"/>
            <a:ext cx="10737351" cy="5704352"/>
          </a:xfrm>
        </p:spPr>
        <p:txBody>
          <a:bodyPr>
            <a:normAutofit/>
          </a:bodyPr>
          <a:lstStyle/>
          <a:p>
            <a:pPr>
              <a:lnSpc>
                <a:spcPct val="150000"/>
              </a:lnSpc>
            </a:pPr>
            <a:r>
              <a:rPr lang="en-US" sz="2800" b="1" dirty="0">
                <a:latin typeface="Times New Roman" panose="02020603050405020304" pitchFamily="18" charset="0"/>
                <a:cs typeface="Times New Roman" panose="02020603050405020304" pitchFamily="18" charset="0"/>
              </a:rPr>
              <a:t>Secondary peristalsis: </a:t>
            </a:r>
          </a:p>
          <a:p>
            <a:pPr marL="0" indent="0">
              <a:lnSpc>
                <a:spcPct val="150000"/>
              </a:lnSpc>
              <a:buNone/>
            </a:pPr>
            <a:r>
              <a:rPr lang="en-US" sz="2800" dirty="0">
                <a:latin typeface="Times New Roman" panose="02020603050405020304" pitchFamily="18" charset="0"/>
                <a:cs typeface="Times New Roman" panose="02020603050405020304" pitchFamily="18" charset="0"/>
              </a:rPr>
              <a:t>   Which is generated by the </a:t>
            </a:r>
            <a:r>
              <a:rPr lang="en-US" sz="2800" b="1" i="1" dirty="0">
                <a:latin typeface="Times New Roman" panose="02020603050405020304" pitchFamily="18" charset="0"/>
                <a:cs typeface="Times New Roman" panose="02020603050405020304" pitchFamily="18" charset="0"/>
              </a:rPr>
              <a:t>enteric nervous system (ENS) </a:t>
            </a:r>
            <a:r>
              <a:rPr lang="en-US" sz="2800" dirty="0">
                <a:latin typeface="Times New Roman" panose="02020603050405020304" pitchFamily="18" charset="0"/>
                <a:cs typeface="Times New Roman" panose="02020603050405020304" pitchFamily="18" charset="0"/>
              </a:rPr>
              <a:t>of the esophagus itself, initiated from distension of the esophagus by the retained food if the primary peristalsis fails to move all the food </a:t>
            </a:r>
          </a:p>
          <a:p>
            <a:pPr marL="0" indent="0">
              <a:lnSpc>
                <a:spcPct val="150000"/>
              </a:lnSpc>
              <a:buNone/>
            </a:pPr>
            <a:r>
              <a:rPr lang="en-US" sz="2800" dirty="0">
                <a:latin typeface="Times New Roman" panose="02020603050405020304" pitchFamily="18" charset="0"/>
                <a:cs typeface="Times New Roman" panose="02020603050405020304" pitchFamily="18" charset="0"/>
              </a:rPr>
              <a:t>that has entered the esophagus into the </a:t>
            </a:r>
          </a:p>
          <a:p>
            <a:pPr marL="0" indent="0">
              <a:lnSpc>
                <a:spcPct val="150000"/>
              </a:lnSpc>
              <a:buNone/>
            </a:pPr>
            <a:r>
              <a:rPr lang="en-US" sz="2800" dirty="0">
                <a:latin typeface="Times New Roman" panose="02020603050405020304" pitchFamily="18" charset="0"/>
                <a:cs typeface="Times New Roman" panose="02020603050405020304" pitchFamily="18" charset="0"/>
              </a:rPr>
              <a:t>stomach.</a:t>
            </a: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6899506-DDDC-5E1F-4062-DE045D04F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944" y="3349375"/>
            <a:ext cx="5411056" cy="358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5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2-05-07_14-19-13">
            <a:hlinkClick r:id="" action="ppaction://media"/>
            <a:extLst>
              <a:ext uri="{FF2B5EF4-FFF2-40B4-BE49-F238E27FC236}">
                <a16:creationId xmlns:a16="http://schemas.microsoft.com/office/drawing/2014/main" id="{840134F5-7949-267D-64CB-6DA4A05179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69850"/>
            <a:ext cx="10134600" cy="6310313"/>
          </a:xfrm>
        </p:spPr>
      </p:pic>
    </p:spTree>
    <p:extLst>
      <p:ext uri="{BB962C8B-B14F-4D97-AF65-F5344CB8AC3E}">
        <p14:creationId xmlns:p14="http://schemas.microsoft.com/office/powerpoint/2010/main" val="36905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9EBDF-0C76-4AC4-90BE-EBCF4B99DD51}"/>
              </a:ext>
            </a:extLst>
          </p:cNvPr>
          <p:cNvSpPr>
            <a:spLocks noGrp="1"/>
          </p:cNvSpPr>
          <p:nvPr>
            <p:ph idx="1"/>
          </p:nvPr>
        </p:nvSpPr>
        <p:spPr>
          <a:xfrm>
            <a:off x="483129" y="130629"/>
            <a:ext cx="11436727" cy="6357257"/>
          </a:xfrm>
        </p:spPr>
        <p:txBody>
          <a:bodyPr>
            <a:normAutofit lnSpcReduction="10000"/>
          </a:bodyPr>
          <a:lstStyle/>
          <a:p>
            <a:pPr marL="0" indent="0">
              <a:lnSpc>
                <a:spcPct val="160000"/>
              </a:lnSpc>
              <a:buNone/>
            </a:pPr>
            <a:r>
              <a:rPr lang="en-US" sz="3200" b="1" dirty="0">
                <a:solidFill>
                  <a:srgbClr val="C00000"/>
                </a:solidFill>
                <a:latin typeface="Times New Roman" panose="02020603050405020304" pitchFamily="18" charset="0"/>
                <a:cs typeface="Times New Roman" panose="02020603050405020304" pitchFamily="18" charset="0"/>
              </a:rPr>
              <a:t>  Digestion :</a:t>
            </a:r>
          </a:p>
          <a:p>
            <a:pPr marL="0" indent="0">
              <a:lnSpc>
                <a:spcPct val="160000"/>
              </a:lnSpc>
              <a:buNone/>
            </a:pPr>
            <a:r>
              <a:rPr lang="en-US" sz="2400" dirty="0">
                <a:latin typeface="Times New Roman" panose="02020603050405020304" pitchFamily="18" charset="0"/>
                <a:cs typeface="Times New Roman" panose="02020603050405020304" pitchFamily="18" charset="0"/>
              </a:rPr>
              <a:t> Saliva is responsible for the initial digestion of starch, favoring the formation of the food bolus. This action occurs mainly by the presence of the digestive enzyme  </a:t>
            </a:r>
            <a:r>
              <a:rPr lang="en-US" sz="2400" i="1" dirty="0">
                <a:latin typeface="Times New Roman" panose="02020603050405020304" pitchFamily="18" charset="0"/>
                <a:cs typeface="Times New Roman" panose="02020603050405020304" pitchFamily="18" charset="0"/>
              </a:rPr>
              <a:t>α-amylase</a:t>
            </a:r>
            <a:r>
              <a:rPr lang="en-US" sz="2400" dirty="0">
                <a:latin typeface="Times New Roman" panose="02020603050405020304" pitchFamily="18" charset="0"/>
                <a:cs typeface="Times New Roman" panose="02020603050405020304" pitchFamily="18" charset="0"/>
              </a:rPr>
              <a:t> (ptyalin) in the composition of the saliva. Its biological function is to divide the starch into maltose, maltotriose, and dextrins. </a:t>
            </a:r>
          </a:p>
          <a:p>
            <a:pPr marL="0" indent="0">
              <a:lnSpc>
                <a:spcPct val="160000"/>
              </a:lnSpc>
              <a:buNone/>
            </a:pPr>
            <a:r>
              <a:rPr lang="en-US" sz="2400" dirty="0">
                <a:latin typeface="Times New Roman" panose="02020603050405020304" pitchFamily="18" charset="0"/>
                <a:cs typeface="Times New Roman" panose="02020603050405020304" pitchFamily="18" charset="0"/>
              </a:rPr>
              <a:t>  This enzyme is considered to be a good indicator of properly functioning salivary glands, contributing 40% - 50% of the total salivary protein produced by the glands. The greater part of this enzyme (80%) is synthesized in the parotids and the remainder in the submandibular glands. Its action is inactivated in the acid portions of the gastrointestinal tract and is consequently limited to the mouth.</a:t>
            </a:r>
          </a:p>
        </p:txBody>
      </p:sp>
    </p:spTree>
    <p:extLst>
      <p:ext uri="{BB962C8B-B14F-4D97-AF65-F5344CB8AC3E}">
        <p14:creationId xmlns:p14="http://schemas.microsoft.com/office/powerpoint/2010/main" val="296432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170C2BB-4B46-4898-1145-B7E739EF6F2B}"/>
              </a:ext>
            </a:extLst>
          </p:cNvPr>
          <p:cNvSpPr txBox="1"/>
          <p:nvPr/>
        </p:nvSpPr>
        <p:spPr>
          <a:xfrm>
            <a:off x="555172" y="928222"/>
            <a:ext cx="10711542" cy="56693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b="1" dirty="0">
                <a:solidFill>
                  <a:srgbClr val="C00000"/>
                </a:solidFill>
                <a:latin typeface="Times New Roman" panose="02020603050405020304" pitchFamily="18" charset="0"/>
                <a:cs typeface="Times New Roman" panose="02020603050405020304" pitchFamily="18" charset="0"/>
              </a:rPr>
              <a:t>Salivary Glands</a:t>
            </a:r>
          </a:p>
          <a:p>
            <a:pPr>
              <a:lnSpc>
                <a:spcPct val="150000"/>
              </a:lnSpc>
            </a:pPr>
            <a:r>
              <a:rPr lang="en-US" sz="2800" dirty="0">
                <a:latin typeface="Times New Roman" panose="02020603050405020304" pitchFamily="18" charset="0"/>
                <a:cs typeface="Times New Roman" panose="02020603050405020304" pitchFamily="18" charset="0"/>
              </a:rPr>
              <a:t>In humans, the saliva is secreted by three pairs of major (larger) salivary glands and some minor (small) salivary glands in the oral and pharyngeal mucous membrane. </a:t>
            </a:r>
          </a:p>
          <a:p>
            <a:pPr>
              <a:lnSpc>
                <a:spcPct val="150000"/>
              </a:lnSpc>
            </a:pPr>
            <a:r>
              <a:rPr lang="en-US" sz="2800" b="1" dirty="0">
                <a:latin typeface="Times New Roman" panose="02020603050405020304" pitchFamily="18" charset="0"/>
                <a:cs typeface="Times New Roman" panose="02020603050405020304" pitchFamily="18" charset="0"/>
              </a:rPr>
              <a:t>The major glands</a:t>
            </a:r>
            <a:r>
              <a:rPr lang="en-US" sz="2800" dirty="0">
                <a:latin typeface="Times New Roman" panose="02020603050405020304" pitchFamily="18" charset="0"/>
                <a:cs typeface="Times New Roman" panose="02020603050405020304" pitchFamily="18" charset="0"/>
              </a:rPr>
              <a:t> are:</a:t>
            </a:r>
          </a:p>
          <a:p>
            <a:pPr>
              <a:lnSpc>
                <a:spcPct val="150000"/>
              </a:lnSpc>
            </a:pPr>
            <a:r>
              <a:rPr lang="en-US" sz="2800" dirty="0">
                <a:latin typeface="Times New Roman" panose="02020603050405020304" pitchFamily="18" charset="0"/>
                <a:cs typeface="Times New Roman" panose="02020603050405020304" pitchFamily="18" charset="0"/>
              </a:rPr>
              <a:t>1. Parotid glands</a:t>
            </a:r>
          </a:p>
          <a:p>
            <a:pPr>
              <a:lnSpc>
                <a:spcPct val="150000"/>
              </a:lnSpc>
            </a:pPr>
            <a:r>
              <a:rPr lang="en-US" sz="2800" dirty="0">
                <a:latin typeface="Times New Roman" panose="02020603050405020304" pitchFamily="18" charset="0"/>
                <a:cs typeface="Times New Roman" panose="02020603050405020304" pitchFamily="18" charset="0"/>
              </a:rPr>
              <a:t>2. Submaxillary or submandibular glands</a:t>
            </a:r>
          </a:p>
          <a:p>
            <a:pPr>
              <a:lnSpc>
                <a:spcPct val="150000"/>
              </a:lnSpc>
            </a:pPr>
            <a:r>
              <a:rPr lang="en-US" sz="2800" dirty="0">
                <a:latin typeface="Times New Roman" panose="02020603050405020304" pitchFamily="18" charset="0"/>
                <a:cs typeface="Times New Roman" panose="02020603050405020304" pitchFamily="18" charset="0"/>
              </a:rPr>
              <a:t>3. Sublingual glands.</a:t>
            </a:r>
            <a:endParaRPr lang="ar-IQ" sz="2800" dirty="0">
              <a:latin typeface="Times New Roman" panose="02020603050405020304" pitchFamily="18" charset="0"/>
              <a:cs typeface="Times New Roman" panose="02020603050405020304" pitchFamily="18" charset="0"/>
            </a:endParaRPr>
          </a:p>
          <a:p>
            <a:pPr>
              <a:lnSpc>
                <a:spcPct val="150000"/>
              </a:lnSpc>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479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A6E94-7FEA-46FB-3D3D-0A1ED6FCACCC}"/>
              </a:ext>
            </a:extLst>
          </p:cNvPr>
          <p:cNvSpPr>
            <a:spLocks noGrp="1"/>
          </p:cNvSpPr>
          <p:nvPr>
            <p:ph idx="1"/>
          </p:nvPr>
        </p:nvSpPr>
        <p:spPr>
          <a:xfrm>
            <a:off x="544286" y="511628"/>
            <a:ext cx="11277600" cy="5834743"/>
          </a:xfrm>
        </p:spPr>
        <p:txBody>
          <a:bodyPr>
            <a:normAutofit fontScale="47500" lnSpcReduction="20000"/>
          </a:bodyPr>
          <a:lstStyle/>
          <a:p>
            <a:pPr>
              <a:lnSpc>
                <a:spcPct val="150000"/>
              </a:lnSpc>
            </a:pPr>
            <a:r>
              <a:rPr lang="en-US" sz="5100" dirty="0">
                <a:solidFill>
                  <a:srgbClr val="0033CC"/>
                </a:solidFill>
                <a:latin typeface="Times New Roman" panose="02020603050405020304" pitchFamily="18" charset="0"/>
                <a:cs typeface="Times New Roman" panose="02020603050405020304" pitchFamily="18" charset="0"/>
              </a:rPr>
              <a:t>1.Parotid glands</a:t>
            </a:r>
          </a:p>
          <a:p>
            <a:pPr>
              <a:lnSpc>
                <a:spcPct val="150000"/>
              </a:lnSpc>
            </a:pPr>
            <a:r>
              <a:rPr lang="en-US" sz="5100" dirty="0">
                <a:latin typeface="Times New Roman" panose="02020603050405020304" pitchFamily="18" charset="0"/>
                <a:cs typeface="Times New Roman" panose="02020603050405020304" pitchFamily="18" charset="0"/>
              </a:rPr>
              <a:t>Parotid glands are the largest of all salivary glands situated at the side of the face just below</a:t>
            </a:r>
          </a:p>
          <a:p>
            <a:pPr>
              <a:lnSpc>
                <a:spcPct val="150000"/>
              </a:lnSpc>
            </a:pPr>
            <a:r>
              <a:rPr lang="en-US" sz="5100" dirty="0">
                <a:latin typeface="Times New Roman" panose="02020603050405020304" pitchFamily="18" charset="0"/>
                <a:cs typeface="Times New Roman" panose="02020603050405020304" pitchFamily="18" charset="0"/>
              </a:rPr>
              <a:t>and in front of the ear.</a:t>
            </a:r>
          </a:p>
          <a:p>
            <a:pPr>
              <a:lnSpc>
                <a:spcPct val="150000"/>
              </a:lnSpc>
            </a:pPr>
            <a:r>
              <a:rPr lang="en-US" sz="5100" dirty="0">
                <a:solidFill>
                  <a:srgbClr val="0033CC"/>
                </a:solidFill>
                <a:latin typeface="Times New Roman" panose="02020603050405020304" pitchFamily="18" charset="0"/>
                <a:cs typeface="Times New Roman" panose="02020603050405020304" pitchFamily="18" charset="0"/>
              </a:rPr>
              <a:t>2.Submaxillary glands</a:t>
            </a:r>
          </a:p>
          <a:p>
            <a:pPr>
              <a:lnSpc>
                <a:spcPct val="150000"/>
              </a:lnSpc>
            </a:pPr>
            <a:r>
              <a:rPr lang="en-US" sz="5100" dirty="0">
                <a:latin typeface="Times New Roman" panose="02020603050405020304" pitchFamily="18" charset="0"/>
                <a:cs typeface="Times New Roman" panose="02020603050405020304" pitchFamily="18" charset="0"/>
              </a:rPr>
              <a:t>Submaxillary glands or submandibular glands are located in submaxillary triangle medial to</a:t>
            </a:r>
            <a:r>
              <a:rPr lang="ar-IQ" sz="5100" dirty="0">
                <a:latin typeface="Times New Roman" panose="02020603050405020304" pitchFamily="18" charset="0"/>
                <a:cs typeface="Times New Roman" panose="02020603050405020304" pitchFamily="18" charset="0"/>
              </a:rPr>
              <a:t> </a:t>
            </a:r>
            <a:r>
              <a:rPr lang="en-US" sz="5100" dirty="0">
                <a:latin typeface="Times New Roman" panose="02020603050405020304" pitchFamily="18" charset="0"/>
                <a:cs typeface="Times New Roman" panose="02020603050405020304" pitchFamily="18" charset="0"/>
              </a:rPr>
              <a:t>mandible. </a:t>
            </a:r>
          </a:p>
          <a:p>
            <a:pPr>
              <a:lnSpc>
                <a:spcPct val="150000"/>
              </a:lnSpc>
            </a:pPr>
            <a:r>
              <a:rPr lang="en-US" sz="5100" dirty="0">
                <a:solidFill>
                  <a:srgbClr val="0033CC"/>
                </a:solidFill>
                <a:latin typeface="Times New Roman" panose="02020603050405020304" pitchFamily="18" charset="0"/>
                <a:cs typeface="Times New Roman" panose="02020603050405020304" pitchFamily="18" charset="0"/>
              </a:rPr>
              <a:t>3.Sublingual glands</a:t>
            </a:r>
          </a:p>
          <a:p>
            <a:pPr>
              <a:lnSpc>
                <a:spcPct val="150000"/>
              </a:lnSpc>
            </a:pPr>
            <a:r>
              <a:rPr lang="en-US" sz="5100" dirty="0">
                <a:latin typeface="Times New Roman" panose="02020603050405020304" pitchFamily="18" charset="0"/>
                <a:cs typeface="Times New Roman" panose="02020603050405020304" pitchFamily="18" charset="0"/>
              </a:rPr>
              <a:t>Sublingual glands are the smallest salivary glands situated in the mucosa at floor of mouth.</a:t>
            </a:r>
          </a:p>
          <a:p>
            <a:pPr>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6508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F555F-C640-7422-C169-6F5BD32D4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43" y="0"/>
            <a:ext cx="10397446" cy="5968155"/>
          </a:xfrm>
          <a:prstGeom prst="rect">
            <a:avLst/>
          </a:prstGeom>
        </p:spPr>
      </p:pic>
      <p:sp>
        <p:nvSpPr>
          <p:cNvPr id="5" name="TextBox 6">
            <a:extLst>
              <a:ext uri="{FF2B5EF4-FFF2-40B4-BE49-F238E27FC236}">
                <a16:creationId xmlns:a16="http://schemas.microsoft.com/office/drawing/2014/main" id="{0FCFF944-C5BC-AD7E-766D-48BC9206B2C7}"/>
              </a:ext>
            </a:extLst>
          </p:cNvPr>
          <p:cNvSpPr txBox="1"/>
          <p:nvPr/>
        </p:nvSpPr>
        <p:spPr>
          <a:xfrm>
            <a:off x="431515" y="5968155"/>
            <a:ext cx="891796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1"/>
                </a:solidFill>
              </a:rPr>
              <a:t>Major salivary glands</a:t>
            </a:r>
          </a:p>
        </p:txBody>
      </p:sp>
    </p:spTree>
    <p:extLst>
      <p:ext uri="{BB962C8B-B14F-4D97-AF65-F5344CB8AC3E}">
        <p14:creationId xmlns:p14="http://schemas.microsoft.com/office/powerpoint/2010/main" val="169650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B8B84-BAB4-C6F4-DB3D-A1B1F6E4CDD1}"/>
              </a:ext>
            </a:extLst>
          </p:cNvPr>
          <p:cNvSpPr>
            <a:spLocks noGrp="1"/>
          </p:cNvSpPr>
          <p:nvPr>
            <p:ph type="title"/>
          </p:nvPr>
        </p:nvSpPr>
        <p:spPr>
          <a:xfrm>
            <a:off x="965030" y="963997"/>
            <a:ext cx="3254691" cy="4938361"/>
          </a:xfrm>
        </p:spPr>
        <p:txBody>
          <a:bodyPr anchor="ctr">
            <a:normAutofit/>
          </a:bodyPr>
          <a:lstStyle/>
          <a:p>
            <a:pPr algn="r"/>
            <a:r>
              <a:rPr lang="en-US" sz="4400" b="1">
                <a:latin typeface="Times New Roman" panose="02020603050405020304" pitchFamily="18" charset="0"/>
                <a:cs typeface="Times New Roman" panose="02020603050405020304" pitchFamily="18" charset="0"/>
              </a:rPr>
              <a:t>Objectives: </a:t>
            </a:r>
            <a:br>
              <a:rPr lang="en-US" sz="4400" b="1">
                <a:latin typeface="Times New Roman" panose="02020603050405020304" pitchFamily="18" charset="0"/>
                <a:cs typeface="Times New Roman" panose="02020603050405020304" pitchFamily="18" charset="0"/>
              </a:rPr>
            </a:br>
            <a:endParaRPr lang="en-US" sz="440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C1FA94-BE93-0BFA-CF28-7732EE1CAB47}"/>
              </a:ext>
            </a:extLst>
          </p:cNvPr>
          <p:cNvSpPr>
            <a:spLocks noGrp="1"/>
          </p:cNvSpPr>
          <p:nvPr>
            <p:ph idx="1"/>
          </p:nvPr>
        </p:nvSpPr>
        <p:spPr>
          <a:xfrm>
            <a:off x="5134882" y="963507"/>
            <a:ext cx="6135097" cy="4938851"/>
          </a:xfrm>
        </p:spPr>
        <p:txBody>
          <a:bodyPr anchor="ctr">
            <a:normAutofit/>
          </a:bodyPr>
          <a:lstStyle/>
          <a:p>
            <a:r>
              <a:rPr lang="en-US" sz="2400" dirty="0">
                <a:latin typeface="Times New Roman" panose="02020603050405020304" pitchFamily="18" charset="0"/>
                <a:cs typeface="Times New Roman" panose="02020603050405020304" pitchFamily="18" charset="0"/>
              </a:rPr>
              <a:t>Describe the functions of the mouth and Salivary Glands</a:t>
            </a:r>
          </a:p>
          <a:p>
            <a:r>
              <a:rPr lang="en-US" sz="2400" dirty="0">
                <a:latin typeface="Times New Roman" panose="02020603050405020304" pitchFamily="18" charset="0"/>
                <a:cs typeface="Times New Roman" panose="02020603050405020304" pitchFamily="18" charset="0"/>
              </a:rPr>
              <a:t>Mastication, Deglutition, Swallowing, Digestion</a:t>
            </a:r>
          </a:p>
          <a:p>
            <a:r>
              <a:rPr lang="en-US" sz="2400" dirty="0">
                <a:latin typeface="Times New Roman" panose="02020603050405020304" pitchFamily="18" charset="0"/>
                <a:cs typeface="Times New Roman" panose="02020603050405020304" pitchFamily="18" charset="0"/>
              </a:rPr>
              <a:t>Regulation of Salivary Secretion, Factors Influencing Salivary Flow and Composition</a:t>
            </a:r>
          </a:p>
        </p:txBody>
      </p:sp>
    </p:spTree>
    <p:extLst>
      <p:ext uri="{BB962C8B-B14F-4D97-AF65-F5344CB8AC3E}">
        <p14:creationId xmlns:p14="http://schemas.microsoft.com/office/powerpoint/2010/main" val="2955871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4FEB2-5D73-AE85-9DA4-DD6C806FE228}"/>
              </a:ext>
            </a:extLst>
          </p:cNvPr>
          <p:cNvSpPr>
            <a:spLocks noGrp="1"/>
          </p:cNvSpPr>
          <p:nvPr>
            <p:ph idx="1"/>
          </p:nvPr>
        </p:nvSpPr>
        <p:spPr>
          <a:xfrm>
            <a:off x="512899" y="495299"/>
            <a:ext cx="11166202" cy="6085115"/>
          </a:xfrm>
        </p:spPr>
        <p:txBody>
          <a:bodyPr>
            <a:normAutofit fontScale="47500" lnSpcReduction="20000"/>
          </a:bodyPr>
          <a:lstStyle/>
          <a:p>
            <a:pPr marL="0" indent="0">
              <a:lnSpc>
                <a:spcPct val="150000"/>
              </a:lnSpc>
              <a:buNone/>
            </a:pPr>
            <a:r>
              <a:rPr lang="en-US" sz="5100" b="1" dirty="0">
                <a:solidFill>
                  <a:srgbClr val="C00000"/>
                </a:solidFill>
                <a:latin typeface="Times New Roman" panose="02020603050405020304" pitchFamily="18" charset="0"/>
                <a:cs typeface="Times New Roman" panose="02020603050405020304" pitchFamily="18" charset="0"/>
              </a:rPr>
              <a:t> Minor salivary glands </a:t>
            </a:r>
          </a:p>
          <a:p>
            <a:pPr marL="0" indent="0">
              <a:lnSpc>
                <a:spcPct val="150000"/>
              </a:lnSpc>
              <a:buNone/>
            </a:pPr>
            <a:r>
              <a:rPr lang="en-US" sz="5100" b="0" i="0" dirty="0">
                <a:solidFill>
                  <a:srgbClr val="000000"/>
                </a:solidFill>
                <a:effectLst/>
                <a:latin typeface="Times New Roman" panose="02020603050405020304" pitchFamily="18" charset="0"/>
                <a:cs typeface="Times New Roman" panose="02020603050405020304" pitchFamily="18" charset="0"/>
              </a:rPr>
              <a:t>    Collection of secretory cells scattered throughout the mucosa &amp; submucosa of the  oral cavity with short ducts opening directly onto mucosal surface. </a:t>
            </a:r>
          </a:p>
          <a:p>
            <a:pPr marL="0" indent="0">
              <a:lnSpc>
                <a:spcPct val="150000"/>
              </a:lnSpc>
              <a:buNone/>
            </a:pPr>
            <a:r>
              <a:rPr lang="en-US" sz="5100" dirty="0">
                <a:solidFill>
                  <a:srgbClr val="000000"/>
                </a:solidFill>
                <a:latin typeface="Times New Roman" panose="02020603050405020304" pitchFamily="18" charset="0"/>
                <a:cs typeface="Times New Roman" panose="02020603050405020304" pitchFamily="18" charset="0"/>
              </a:rPr>
              <a:t>     </a:t>
            </a:r>
            <a:r>
              <a:rPr lang="en-US" sz="5100" b="0" i="0" dirty="0">
                <a:solidFill>
                  <a:srgbClr val="000000"/>
                </a:solidFill>
                <a:effectLst/>
                <a:latin typeface="Times New Roman" panose="02020603050405020304" pitchFamily="18" charset="0"/>
                <a:cs typeface="Times New Roman" panose="02020603050405020304" pitchFamily="18" charset="0"/>
              </a:rPr>
              <a:t>These are : </a:t>
            </a:r>
          </a:p>
          <a:p>
            <a:pPr>
              <a:lnSpc>
                <a:spcPct val="150000"/>
              </a:lnSpc>
            </a:pPr>
            <a:r>
              <a:rPr lang="en-US" sz="5100" b="0" i="0" dirty="0">
                <a:solidFill>
                  <a:srgbClr val="000000"/>
                </a:solidFill>
                <a:effectLst/>
                <a:latin typeface="Times New Roman" panose="02020603050405020304" pitchFamily="18" charset="0"/>
                <a:cs typeface="Times New Roman" panose="02020603050405020304" pitchFamily="18" charset="0"/>
              </a:rPr>
              <a:t>Lingual mucus glands situated in posterior 1/3 of the tongue</a:t>
            </a:r>
          </a:p>
          <a:p>
            <a:pPr>
              <a:lnSpc>
                <a:spcPct val="150000"/>
              </a:lnSpc>
            </a:pPr>
            <a:r>
              <a:rPr lang="en-US" sz="5100" b="0" i="0" dirty="0">
                <a:solidFill>
                  <a:srgbClr val="000000"/>
                </a:solidFill>
                <a:effectLst/>
                <a:latin typeface="Times New Roman" panose="02020603050405020304" pitchFamily="18" charset="0"/>
                <a:cs typeface="Times New Roman" panose="02020603050405020304" pitchFamily="18" charset="0"/>
              </a:rPr>
              <a:t> Lingual serous glands </a:t>
            </a:r>
          </a:p>
          <a:p>
            <a:pPr>
              <a:lnSpc>
                <a:spcPct val="150000"/>
              </a:lnSpc>
            </a:pPr>
            <a:r>
              <a:rPr lang="en-US" sz="5100" b="0" i="0" dirty="0">
                <a:solidFill>
                  <a:srgbClr val="000000"/>
                </a:solidFill>
                <a:effectLst/>
                <a:latin typeface="Times New Roman" panose="02020603050405020304" pitchFamily="18" charset="0"/>
                <a:cs typeface="Times New Roman" panose="02020603050405020304" pitchFamily="18" charset="0"/>
              </a:rPr>
              <a:t> Buccal glands</a:t>
            </a:r>
          </a:p>
          <a:p>
            <a:pPr>
              <a:lnSpc>
                <a:spcPct val="150000"/>
              </a:lnSpc>
            </a:pPr>
            <a:r>
              <a:rPr lang="en-US" sz="5100" b="0" i="0" dirty="0">
                <a:solidFill>
                  <a:srgbClr val="000000"/>
                </a:solidFill>
                <a:effectLst/>
                <a:latin typeface="Times New Roman" panose="02020603050405020304" pitchFamily="18" charset="0"/>
                <a:cs typeface="Times New Roman" panose="02020603050405020304" pitchFamily="18" charset="0"/>
              </a:rPr>
              <a:t>  Labial glands </a:t>
            </a:r>
          </a:p>
          <a:p>
            <a:pPr>
              <a:lnSpc>
                <a:spcPct val="150000"/>
              </a:lnSpc>
            </a:pPr>
            <a:r>
              <a:rPr lang="en-US" sz="5100" b="0" i="0" dirty="0">
                <a:solidFill>
                  <a:srgbClr val="000000"/>
                </a:solidFill>
                <a:effectLst/>
                <a:latin typeface="Times New Roman" panose="02020603050405020304" pitchFamily="18" charset="0"/>
                <a:cs typeface="Times New Roman" panose="02020603050405020304" pitchFamily="18" charset="0"/>
              </a:rPr>
              <a:t>  Palatal glands.</a:t>
            </a: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77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C8535F0-F236-3BAD-F443-915D50E3D5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6881" y="71919"/>
            <a:ext cx="7048072" cy="668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606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931574-11A2-BCE0-74D1-B3ACDF2077D1}"/>
              </a:ext>
            </a:extLst>
          </p:cNvPr>
          <p:cNvSpPr txBox="1">
            <a:spLocks noGrp="1"/>
          </p:cNvSpPr>
          <p:nvPr>
            <p:ph idx="1"/>
          </p:nvPr>
        </p:nvSpPr>
        <p:spPr>
          <a:xfrm>
            <a:off x="457200" y="400691"/>
            <a:ext cx="11342914" cy="5337872"/>
          </a:xfrm>
          <a:prstGeom prst="rect">
            <a:avLst/>
          </a:prstGeom>
          <a:noFill/>
        </p:spPr>
        <p:txBody>
          <a:bodyPr wrap="square">
            <a:spAutoFit/>
          </a:bodyPr>
          <a:lstStyle/>
          <a:p>
            <a:pPr marL="0" indent="0">
              <a:buNone/>
            </a:pPr>
            <a:r>
              <a:rPr lang="en-US" sz="2400" b="1" dirty="0">
                <a:solidFill>
                  <a:srgbClr val="C00000"/>
                </a:solidFill>
                <a:latin typeface="Times New Roman" panose="02020603050405020304" pitchFamily="18" charset="0"/>
                <a:cs typeface="Times New Roman" panose="02020603050405020304" pitchFamily="18" charset="0"/>
              </a:rPr>
              <a:t>    Classification of salivary glands</a:t>
            </a:r>
          </a:p>
          <a:p>
            <a:pPr marL="0" indent="0">
              <a:buNone/>
            </a:pP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Salivary glands are classified into three types based on the type of secretion:</a:t>
            </a:r>
          </a:p>
          <a:p>
            <a:pPr marL="0" indent="0">
              <a:buNone/>
            </a:pPr>
            <a:r>
              <a:rPr lang="en-US" sz="2400" dirty="0">
                <a:latin typeface="Times New Roman" panose="02020603050405020304" pitchFamily="18" charset="0"/>
                <a:cs typeface="Times New Roman" panose="02020603050405020304" pitchFamily="18" charset="0"/>
              </a:rPr>
              <a:t>   </a:t>
            </a:r>
            <a:r>
              <a:rPr lang="en-US" sz="2400" b="1" dirty="0">
                <a:solidFill>
                  <a:schemeClr val="accent1">
                    <a:lumMod val="50000"/>
                  </a:schemeClr>
                </a:solidFill>
                <a:latin typeface="Times New Roman" panose="02020603050405020304" pitchFamily="18" charset="0"/>
                <a:cs typeface="Times New Roman" panose="02020603050405020304" pitchFamily="18" charset="0"/>
              </a:rPr>
              <a:t>1. Serous Glands</a:t>
            </a:r>
          </a:p>
          <a:p>
            <a:pPr marL="0" indent="0">
              <a:buNone/>
            </a:pP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This type of glands are predominantly made up of serous cells. These glands secrete thin and watery saliva</a:t>
            </a:r>
            <a:r>
              <a:rPr lang="en-US" sz="2400" i="1" dirty="0">
                <a:latin typeface="Times New Roman" panose="02020603050405020304" pitchFamily="18" charset="0"/>
                <a:cs typeface="Times New Roman" panose="02020603050405020304" pitchFamily="18" charset="0"/>
              </a:rPr>
              <a:t>. Parotid glands </a:t>
            </a:r>
            <a:r>
              <a:rPr lang="en-US" sz="2400" dirty="0">
                <a:latin typeface="Times New Roman" panose="02020603050405020304" pitchFamily="18" charset="0"/>
                <a:cs typeface="Times New Roman" panose="02020603050405020304" pitchFamily="18" charset="0"/>
              </a:rPr>
              <a:t>and </a:t>
            </a:r>
            <a:r>
              <a:rPr lang="en-US" sz="2400" i="1" dirty="0">
                <a:latin typeface="Times New Roman" panose="02020603050405020304" pitchFamily="18" charset="0"/>
                <a:cs typeface="Times New Roman" panose="02020603050405020304" pitchFamily="18" charset="0"/>
              </a:rPr>
              <a:t>lingual serous glands </a:t>
            </a:r>
            <a:r>
              <a:rPr lang="en-US" sz="2400" dirty="0">
                <a:latin typeface="Times New Roman" panose="02020603050405020304" pitchFamily="18" charset="0"/>
                <a:cs typeface="Times New Roman" panose="02020603050405020304" pitchFamily="18" charset="0"/>
              </a:rPr>
              <a:t>are serous glands.</a:t>
            </a:r>
          </a:p>
          <a:p>
            <a:pPr marL="0" indent="0">
              <a:buNone/>
            </a:pPr>
            <a:r>
              <a:rPr lang="en-US" sz="2400" dirty="0">
                <a:latin typeface="Times New Roman" panose="02020603050405020304" pitchFamily="18" charset="0"/>
                <a:cs typeface="Times New Roman" panose="02020603050405020304" pitchFamily="18" charset="0"/>
              </a:rPr>
              <a:t>    </a:t>
            </a:r>
            <a:r>
              <a:rPr lang="en-US" sz="2400" b="1" dirty="0">
                <a:solidFill>
                  <a:schemeClr val="accent1">
                    <a:lumMod val="50000"/>
                  </a:schemeClr>
                </a:solidFill>
                <a:latin typeface="Times New Roman" panose="02020603050405020304" pitchFamily="18" charset="0"/>
                <a:cs typeface="Times New Roman" panose="02020603050405020304" pitchFamily="18" charset="0"/>
              </a:rPr>
              <a:t>2. Mucus Glands</a:t>
            </a:r>
          </a:p>
          <a:p>
            <a:pPr marL="0" indent="0">
              <a:buNone/>
            </a:pPr>
            <a:r>
              <a:rPr lang="en-US" sz="2400" dirty="0">
                <a:latin typeface="Times New Roman" panose="02020603050405020304" pitchFamily="18" charset="0"/>
                <a:cs typeface="Times New Roman" panose="02020603050405020304" pitchFamily="18" charset="0"/>
              </a:rPr>
              <a:t>   This type of glands are made up of mainly the mucus cells. These glands secrete thick, viscus saliva with   high mucin content. </a:t>
            </a:r>
            <a:r>
              <a:rPr lang="en-US" sz="2400" i="1" dirty="0">
                <a:latin typeface="Times New Roman" panose="02020603050405020304" pitchFamily="18" charset="0"/>
                <a:cs typeface="Times New Roman" panose="02020603050405020304" pitchFamily="18" charset="0"/>
              </a:rPr>
              <a:t>Lingual mucus glands, buccal glands</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palatal glands</a:t>
            </a:r>
            <a:r>
              <a:rPr lang="en-US" sz="2400" dirty="0">
                <a:latin typeface="Times New Roman" panose="02020603050405020304" pitchFamily="18" charset="0"/>
                <a:cs typeface="Times New Roman" panose="02020603050405020304" pitchFamily="18" charset="0"/>
              </a:rPr>
              <a:t> belong to this type.</a:t>
            </a:r>
          </a:p>
          <a:p>
            <a:pPr marL="0" indent="0">
              <a:buNone/>
            </a:pPr>
            <a:r>
              <a:rPr lang="en-US" sz="2000" dirty="0">
                <a:latin typeface="Times New Roman" panose="02020603050405020304" pitchFamily="18" charset="0"/>
                <a:cs typeface="Times New Roman" panose="02020603050405020304" pitchFamily="18" charset="0"/>
              </a:rPr>
              <a:t>  </a:t>
            </a:r>
            <a:r>
              <a:rPr lang="en-US" sz="2400" b="1" dirty="0">
                <a:solidFill>
                  <a:schemeClr val="accent1">
                    <a:lumMod val="50000"/>
                  </a:schemeClr>
                </a:solidFill>
                <a:latin typeface="Times New Roman" panose="02020603050405020304" pitchFamily="18" charset="0"/>
                <a:cs typeface="Times New Roman" panose="02020603050405020304" pitchFamily="18" charset="0"/>
              </a:rPr>
              <a:t>3. Mixed Glands</a:t>
            </a:r>
          </a:p>
          <a:p>
            <a:pPr marL="0" indent="0">
              <a:buNone/>
            </a:pPr>
            <a:r>
              <a:rPr lang="en-US" sz="2400" dirty="0">
                <a:latin typeface="Times New Roman" panose="02020603050405020304" pitchFamily="18" charset="0"/>
                <a:cs typeface="Times New Roman" panose="02020603050405020304" pitchFamily="18" charset="0"/>
              </a:rPr>
              <a:t>    Mixed glands are made up of both serous and mucus cells. </a:t>
            </a:r>
            <a:r>
              <a:rPr lang="en-US" sz="2400" i="1" dirty="0">
                <a:latin typeface="Times New Roman" panose="02020603050405020304" pitchFamily="18" charset="0"/>
                <a:cs typeface="Times New Roman" panose="02020603050405020304" pitchFamily="18" charset="0"/>
              </a:rPr>
              <a:t>Submandibular, sublingual </a:t>
            </a:r>
            <a:r>
              <a:rPr lang="en-US" sz="2400" dirty="0">
                <a:latin typeface="Times New Roman" panose="02020603050405020304" pitchFamily="18" charset="0"/>
                <a:cs typeface="Times New Roman" panose="02020603050405020304" pitchFamily="18" charset="0"/>
              </a:rPr>
              <a:t>and  </a:t>
            </a:r>
            <a:r>
              <a:rPr lang="en-US" sz="2400" i="1" dirty="0">
                <a:latin typeface="Times New Roman" panose="02020603050405020304" pitchFamily="18" charset="0"/>
                <a:cs typeface="Times New Roman" panose="02020603050405020304" pitchFamily="18" charset="0"/>
              </a:rPr>
              <a:t>labial glands </a:t>
            </a:r>
            <a:r>
              <a:rPr lang="en-US" sz="2400" dirty="0">
                <a:latin typeface="Times New Roman" panose="02020603050405020304" pitchFamily="18" charset="0"/>
                <a:cs typeface="Times New Roman" panose="02020603050405020304" pitchFamily="18" charset="0"/>
              </a:rPr>
              <a:t>are the mixed glands.</a:t>
            </a:r>
          </a:p>
        </p:txBody>
      </p:sp>
    </p:spTree>
    <p:extLst>
      <p:ext uri="{BB962C8B-B14F-4D97-AF65-F5344CB8AC3E}">
        <p14:creationId xmlns:p14="http://schemas.microsoft.com/office/powerpoint/2010/main" val="768395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941AEB-9141-59AA-E699-D5B041DC7CDD}"/>
              </a:ext>
            </a:extLst>
          </p:cNvPr>
          <p:cNvSpPr txBox="1"/>
          <p:nvPr/>
        </p:nvSpPr>
        <p:spPr>
          <a:xfrm>
            <a:off x="82192" y="-133564"/>
            <a:ext cx="12109807" cy="3442289"/>
          </a:xfrm>
          <a:prstGeom prst="rect">
            <a:avLst/>
          </a:prstGeom>
          <a:noFill/>
        </p:spPr>
        <p:txBody>
          <a:bodyPr wrap="square">
            <a:spAutoFit/>
          </a:bodyPr>
          <a:lstStyle/>
          <a:p>
            <a:pPr>
              <a:lnSpc>
                <a:spcPct val="150000"/>
              </a:lnSpc>
            </a:pPr>
            <a:r>
              <a:rPr lang="en-US" sz="2800" b="1" dirty="0">
                <a:solidFill>
                  <a:srgbClr val="C00000"/>
                </a:solidFill>
                <a:latin typeface="Times New Roman" panose="02020603050405020304" pitchFamily="18" charset="0"/>
                <a:cs typeface="Times New Roman" panose="02020603050405020304" pitchFamily="18" charset="0"/>
              </a:rPr>
              <a:t>Structure and duct system of salivary glands</a:t>
            </a:r>
          </a:p>
          <a:p>
            <a:pPr>
              <a:lnSpc>
                <a:spcPct val="150000"/>
              </a:lnSpc>
            </a:pPr>
            <a:r>
              <a:rPr lang="en-US" sz="2400" dirty="0">
                <a:latin typeface="Times New Roman" panose="02020603050405020304" pitchFamily="18" charset="0"/>
                <a:cs typeface="Times New Roman" panose="02020603050405020304" pitchFamily="18" charset="0"/>
              </a:rPr>
              <a:t>Salivary glands are made up of acini or alveoli. Each acinus is formed by a small group of</a:t>
            </a:r>
          </a:p>
          <a:p>
            <a:pPr>
              <a:lnSpc>
                <a:spcPct val="150000"/>
              </a:lnSpc>
            </a:pPr>
            <a:r>
              <a:rPr lang="en-US" sz="2400" dirty="0">
                <a:latin typeface="Times New Roman" panose="02020603050405020304" pitchFamily="18" charset="0"/>
                <a:cs typeface="Times New Roman" panose="02020603050405020304" pitchFamily="18" charset="0"/>
              </a:rPr>
              <a:t>cells which surround a central globular cavity. The central cavity of each acinus is continuous with the lumen of the duct. The fine duct draining each acinus is called intercalated duct. Many</a:t>
            </a:r>
          </a:p>
          <a:p>
            <a:pPr>
              <a:lnSpc>
                <a:spcPct val="150000"/>
              </a:lnSpc>
            </a:pPr>
            <a:r>
              <a:rPr lang="en-US" sz="2400" dirty="0">
                <a:latin typeface="Times New Roman" panose="02020603050405020304" pitchFamily="18" charset="0"/>
                <a:cs typeface="Times New Roman" panose="02020603050405020304" pitchFamily="18" charset="0"/>
              </a:rPr>
              <a:t>intercalated ducts join together to form intralobular duct. Few intralobular ducts join to form</a:t>
            </a:r>
          </a:p>
          <a:p>
            <a:pPr>
              <a:lnSpc>
                <a:spcPct val="150000"/>
              </a:lnSpc>
            </a:pPr>
            <a:r>
              <a:rPr lang="en-US" sz="2400" dirty="0">
                <a:latin typeface="Times New Roman" panose="02020603050405020304" pitchFamily="18" charset="0"/>
                <a:cs typeface="Times New Roman" panose="02020603050405020304" pitchFamily="18" charset="0"/>
              </a:rPr>
              <a:t>interlobular ducts, which unite to form the main duct of the gland.</a:t>
            </a:r>
          </a:p>
        </p:txBody>
      </p:sp>
      <p:pic>
        <p:nvPicPr>
          <p:cNvPr id="5" name="Picture 4">
            <a:extLst>
              <a:ext uri="{FF2B5EF4-FFF2-40B4-BE49-F238E27FC236}">
                <a16:creationId xmlns:a16="http://schemas.microsoft.com/office/drawing/2014/main" id="{380A6CF3-7EDD-947B-773B-FCBF4FEA1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10" y="3429000"/>
            <a:ext cx="3481458" cy="2506438"/>
          </a:xfrm>
          <a:prstGeom prst="rect">
            <a:avLst/>
          </a:prstGeom>
        </p:spPr>
      </p:pic>
      <p:pic>
        <p:nvPicPr>
          <p:cNvPr id="6" name="Picture 5">
            <a:extLst>
              <a:ext uri="{FF2B5EF4-FFF2-40B4-BE49-F238E27FC236}">
                <a16:creationId xmlns:a16="http://schemas.microsoft.com/office/drawing/2014/main" id="{D63FA7DA-08D7-A304-0881-C91C87A9D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100" y="3308725"/>
            <a:ext cx="4457614" cy="3283632"/>
          </a:xfrm>
          <a:prstGeom prst="rect">
            <a:avLst/>
          </a:prstGeom>
        </p:spPr>
      </p:pic>
      <p:sp>
        <p:nvSpPr>
          <p:cNvPr id="8" name="TextBox 7">
            <a:extLst>
              <a:ext uri="{FF2B5EF4-FFF2-40B4-BE49-F238E27FC236}">
                <a16:creationId xmlns:a16="http://schemas.microsoft.com/office/drawing/2014/main" id="{E7ECFB08-7B5E-0C94-CA3A-8178A02647ED}"/>
              </a:ext>
            </a:extLst>
          </p:cNvPr>
          <p:cNvSpPr txBox="1"/>
          <p:nvPr/>
        </p:nvSpPr>
        <p:spPr>
          <a:xfrm>
            <a:off x="3363686" y="5519939"/>
            <a:ext cx="4370700" cy="830997"/>
          </a:xfrm>
          <a:prstGeom prst="rect">
            <a:avLst/>
          </a:prstGeom>
          <a:noFill/>
        </p:spPr>
        <p:txBody>
          <a:bodyPr wrap="square">
            <a:spAutoFit/>
          </a:bodyPr>
          <a:lstStyle/>
          <a:p>
            <a:pPr algn="ctr"/>
            <a:r>
              <a:rPr lang="en-US" sz="2400" dirty="0">
                <a:solidFill>
                  <a:schemeClr val="accent3"/>
                </a:solidFill>
                <a:latin typeface="Times New Roman" panose="02020603050405020304" pitchFamily="18" charset="0"/>
                <a:cs typeface="Times New Roman" panose="02020603050405020304" pitchFamily="18" charset="0"/>
              </a:rPr>
              <a:t>Diagram showing acini and duct </a:t>
            </a:r>
          </a:p>
          <a:p>
            <a:pPr algn="ctr"/>
            <a:r>
              <a:rPr lang="en-US" sz="2400" dirty="0">
                <a:solidFill>
                  <a:schemeClr val="accent3"/>
                </a:solidFill>
                <a:latin typeface="Times New Roman" panose="02020603050405020304" pitchFamily="18" charset="0"/>
                <a:cs typeface="Times New Roman" panose="02020603050405020304" pitchFamily="18" charset="0"/>
              </a:rPr>
              <a:t>system in salivary glands</a:t>
            </a:r>
          </a:p>
        </p:txBody>
      </p:sp>
    </p:spTree>
    <p:extLst>
      <p:ext uri="{BB962C8B-B14F-4D97-AF65-F5344CB8AC3E}">
        <p14:creationId xmlns:p14="http://schemas.microsoft.com/office/powerpoint/2010/main" val="2527532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F5DD7E-8FF1-3909-9DD1-B0DB52255EDE}"/>
              </a:ext>
            </a:extLst>
          </p:cNvPr>
          <p:cNvSpPr txBox="1"/>
          <p:nvPr/>
        </p:nvSpPr>
        <p:spPr>
          <a:xfrm>
            <a:off x="287675" y="420506"/>
            <a:ext cx="10510464" cy="5831853"/>
          </a:xfrm>
          <a:prstGeom prst="rect">
            <a:avLst/>
          </a:prstGeom>
          <a:noFill/>
        </p:spPr>
        <p:txBody>
          <a:bodyPr wrap="square">
            <a:spAutoFit/>
          </a:bodyPr>
          <a:lstStyle/>
          <a:p>
            <a:pPr>
              <a:lnSpc>
                <a:spcPct val="150000"/>
              </a:lnSpc>
            </a:pPr>
            <a:r>
              <a:rPr lang="en-US" sz="2800" b="1" dirty="0">
                <a:solidFill>
                  <a:srgbClr val="C00000"/>
                </a:solidFill>
                <a:latin typeface="Times New Roman" panose="02020603050405020304" pitchFamily="18" charset="0"/>
                <a:cs typeface="Times New Roman" panose="02020603050405020304" pitchFamily="18" charset="0"/>
              </a:rPr>
              <a:t>Regulation of Salivary Secretion</a:t>
            </a:r>
          </a:p>
          <a:p>
            <a:pPr marL="457200" indent="-457200">
              <a:lnSpc>
                <a:spcPct val="150000"/>
              </a:lnSpc>
              <a:buFont typeface="Wingdings" panose="05000000000000000000" pitchFamily="2" charset="2"/>
              <a:buChar char="Ø"/>
            </a:pP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Secretion of saliva is continuous, but the amount varies in different situations. </a:t>
            </a:r>
          </a:p>
          <a:p>
            <a:pPr marL="457200" indent="-457200">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 presence of food (or anything else) in the mouth increases saliva secretion. This is a parasympathetic response mediated by the </a:t>
            </a:r>
            <a:r>
              <a:rPr lang="en-US" sz="2800" i="1" dirty="0">
                <a:latin typeface="Times New Roman" panose="02020603050405020304" pitchFamily="18" charset="0"/>
                <a:cs typeface="Times New Roman" panose="02020603050405020304" pitchFamily="18" charset="0"/>
              </a:rPr>
              <a:t>facial </a:t>
            </a:r>
            <a:r>
              <a:rPr lang="en-US" sz="2800" dirty="0">
                <a:latin typeface="Times New Roman" panose="02020603050405020304" pitchFamily="18" charset="0"/>
                <a:cs typeface="Times New Roman" panose="02020603050405020304" pitchFamily="18" charset="0"/>
              </a:rPr>
              <a:t>and </a:t>
            </a:r>
            <a:r>
              <a:rPr lang="en-US" sz="2800" i="1" dirty="0">
                <a:latin typeface="Times New Roman" panose="02020603050405020304" pitchFamily="18" charset="0"/>
                <a:cs typeface="Times New Roman" panose="02020603050405020304" pitchFamily="18" charset="0"/>
              </a:rPr>
              <a:t>glossopharyngeal </a:t>
            </a:r>
            <a:r>
              <a:rPr lang="en-US" sz="2800" dirty="0">
                <a:latin typeface="Times New Roman" panose="02020603050405020304" pitchFamily="18" charset="0"/>
                <a:cs typeface="Times New Roman" panose="02020603050405020304" pitchFamily="18" charset="0"/>
              </a:rPr>
              <a:t>nerves. </a:t>
            </a:r>
          </a:p>
          <a:p>
            <a:pPr marL="457200" indent="-457200">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The sight or smell of food also increases secretion of saliva. </a:t>
            </a:r>
          </a:p>
          <a:p>
            <a:pPr marL="457200" indent="-457200">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Sympathetic stimulation in stress situations decreases secretion, making the mouth dry and swallowing difficult.</a:t>
            </a:r>
          </a:p>
        </p:txBody>
      </p:sp>
    </p:spTree>
    <p:extLst>
      <p:ext uri="{BB962C8B-B14F-4D97-AF65-F5344CB8AC3E}">
        <p14:creationId xmlns:p14="http://schemas.microsoft.com/office/powerpoint/2010/main" val="2341143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A37A59-423D-4400-616F-14CC67D85BA8}"/>
              </a:ext>
            </a:extLst>
          </p:cNvPr>
          <p:cNvSpPr txBox="1"/>
          <p:nvPr/>
        </p:nvSpPr>
        <p:spPr>
          <a:xfrm>
            <a:off x="189281" y="72758"/>
            <a:ext cx="11447547" cy="5565947"/>
          </a:xfrm>
          <a:prstGeom prst="rect">
            <a:avLst/>
          </a:prstGeom>
          <a:noFill/>
        </p:spPr>
        <p:txBody>
          <a:bodyPr wrap="square">
            <a:spAutoFit/>
          </a:bodyPr>
          <a:lstStyle/>
          <a:p>
            <a:pPr>
              <a:lnSpc>
                <a:spcPct val="150000"/>
              </a:lnSpc>
            </a:pPr>
            <a:r>
              <a:rPr lang="en-US" sz="2400" b="1" dirty="0">
                <a:solidFill>
                  <a:srgbClr val="C00000"/>
                </a:solidFill>
                <a:latin typeface="Times New Roman" panose="02020603050405020304" pitchFamily="18" charset="0"/>
                <a:cs typeface="Times New Roman" panose="02020603050405020304" pitchFamily="18" charset="0"/>
              </a:rPr>
              <a:t>Control of salivary gland:</a:t>
            </a:r>
          </a:p>
          <a:p>
            <a:pPr>
              <a:lnSpc>
                <a:spcPct val="150000"/>
              </a:lnSpc>
            </a:pPr>
            <a:r>
              <a:rPr lang="en-US" sz="2400" dirty="0">
                <a:latin typeface="Times New Roman" panose="02020603050405020304" pitchFamily="18" charset="0"/>
                <a:cs typeface="Times New Roman" panose="02020603050405020304" pitchFamily="18" charset="0"/>
              </a:rPr>
              <a:t>  It is completely under the control of autonomic nervous system:</a:t>
            </a:r>
          </a:p>
          <a:p>
            <a:pPr>
              <a:lnSpc>
                <a:spcPct val="150000"/>
              </a:lnSpc>
            </a:pPr>
            <a:r>
              <a:rPr lang="en-US" sz="2400" b="1" dirty="0">
                <a:solidFill>
                  <a:srgbClr val="0033CC"/>
                </a:solidFill>
                <a:latin typeface="Times New Roman" panose="02020603050405020304" pitchFamily="18" charset="0"/>
                <a:cs typeface="Times New Roman" panose="02020603050405020304" pitchFamily="18" charset="0"/>
              </a:rPr>
              <a:t> a. Parasympathetic nervous </a:t>
            </a:r>
            <a:r>
              <a:rPr lang="en-US" sz="2400" dirty="0">
                <a:latin typeface="Times New Roman" panose="02020603050405020304" pitchFamily="18" charset="0"/>
                <a:cs typeface="Times New Roman" panose="02020603050405020304" pitchFamily="18" charset="0"/>
              </a:rPr>
              <a:t>signals from the salivatory nuclei that located at the juncture of the medulla and pons → increase salivary secretion by stimulating the muscarinic receptors due to the release of acetylcholine and the parasympathetic stimulation is initiated by the presence of food in the mouth.</a:t>
            </a:r>
          </a:p>
          <a:p>
            <a:pPr>
              <a:lnSpc>
                <a:spcPct val="150000"/>
              </a:lnSpc>
            </a:pPr>
            <a:r>
              <a:rPr lang="en-US" sz="2400" dirty="0">
                <a:latin typeface="Times New Roman" panose="02020603050405020304" pitchFamily="18" charset="0"/>
                <a:cs typeface="Times New Roman" panose="02020603050405020304" pitchFamily="18" charset="0"/>
              </a:rPr>
              <a:t> Drugs that block muscarinic receptors like atropine inhibit salivary secretion and leads to dryness of the mouth.</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b="1" dirty="0">
                <a:solidFill>
                  <a:srgbClr val="0033CC"/>
                </a:solidFill>
                <a:latin typeface="Times New Roman" panose="02020603050405020304" pitchFamily="18" charset="0"/>
                <a:cs typeface="Times New Roman" panose="02020603050405020304" pitchFamily="18" charset="0"/>
              </a:rPr>
              <a:t>b. Sympathetic stimulation </a:t>
            </a:r>
            <a:r>
              <a:rPr lang="en-US" sz="2400" dirty="0">
                <a:latin typeface="Times New Roman" panose="02020603050405020304" pitchFamily="18" charset="0"/>
                <a:cs typeface="Times New Roman" panose="02020603050405020304" pitchFamily="18" charset="0"/>
              </a:rPr>
              <a:t>→ will decrease salivary secretion as in fear so person can not speak normally.</a:t>
            </a:r>
          </a:p>
        </p:txBody>
      </p:sp>
    </p:spTree>
    <p:extLst>
      <p:ext uri="{BB962C8B-B14F-4D97-AF65-F5344CB8AC3E}">
        <p14:creationId xmlns:p14="http://schemas.microsoft.com/office/powerpoint/2010/main" val="2972006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CA62D-C5DE-AB0A-F719-6B6563E1C91B}"/>
              </a:ext>
            </a:extLst>
          </p:cNvPr>
          <p:cNvSpPr>
            <a:spLocks noGrp="1"/>
          </p:cNvSpPr>
          <p:nvPr>
            <p:ph idx="1"/>
          </p:nvPr>
        </p:nvSpPr>
        <p:spPr>
          <a:xfrm>
            <a:off x="677334" y="2160589"/>
            <a:ext cx="8795439" cy="3880773"/>
          </a:xfrm>
        </p:spPr>
        <p:txBody>
          <a:bodyPr/>
          <a:lstStyle/>
          <a:p>
            <a:endParaRPr lang="en-GB" sz="18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GB" kern="100" dirty="0">
              <a:latin typeface="Times New Roman" panose="02020603050405020304" pitchFamily="18" charset="0"/>
              <a:ea typeface="Calibri" panose="020F0502020204030204" pitchFamily="34" charset="0"/>
              <a:cs typeface="Arial" panose="020B0604020202020204" pitchFamily="34" charset="0"/>
            </a:endParaRPr>
          </a:p>
          <a:p>
            <a:pPr marL="0" indent="0">
              <a:buNone/>
            </a:pPr>
            <a:endParaRPr lang="en-GB" kern="100" dirty="0">
              <a:latin typeface="Times New Roman" panose="02020603050405020304" pitchFamily="18" charset="0"/>
              <a:ea typeface="Calibri" panose="020F0502020204030204" pitchFamily="34" charset="0"/>
              <a:cs typeface="Arial" panose="020B0604020202020204" pitchFamily="34" charset="0"/>
            </a:endParaRPr>
          </a:p>
          <a:p>
            <a:r>
              <a:rPr lang="en-GB" sz="2800" kern="1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Which the nerves increases the salivary secretion?</a:t>
            </a:r>
            <a:endParaRPr lang="en-US" sz="2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FB42ED43-3084-C1A3-868D-3CCBEB8A2308}"/>
              </a:ext>
            </a:extLst>
          </p:cNvPr>
          <p:cNvPicPr>
            <a:picLocks noChangeAspect="1"/>
          </p:cNvPicPr>
          <p:nvPr/>
        </p:nvPicPr>
        <p:blipFill>
          <a:blip r:embed="rId2"/>
          <a:stretch>
            <a:fillRect/>
          </a:stretch>
        </p:blipFill>
        <p:spPr>
          <a:xfrm>
            <a:off x="9307286" y="1836948"/>
            <a:ext cx="2207380" cy="3007195"/>
          </a:xfrm>
          <a:prstGeom prst="rect">
            <a:avLst/>
          </a:prstGeom>
        </p:spPr>
      </p:pic>
    </p:spTree>
    <p:extLst>
      <p:ext uri="{BB962C8B-B14F-4D97-AF65-F5344CB8AC3E}">
        <p14:creationId xmlns:p14="http://schemas.microsoft.com/office/powerpoint/2010/main" val="424347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54E420-46CA-4A4A-89D7-2E3E09D73BB1}"/>
              </a:ext>
            </a:extLst>
          </p:cNvPr>
          <p:cNvSpPr txBox="1"/>
          <p:nvPr/>
        </p:nvSpPr>
        <p:spPr>
          <a:xfrm>
            <a:off x="595902" y="1754021"/>
            <a:ext cx="10420441" cy="4539191"/>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sz="2800" b="0" i="0" dirty="0">
                <a:solidFill>
                  <a:srgbClr val="3B3835"/>
                </a:solidFill>
                <a:effectLst/>
                <a:latin typeface="Times New Roman" panose="02020603050405020304" pitchFamily="18" charset="0"/>
                <a:cs typeface="Times New Roman" panose="02020603050405020304" pitchFamily="18" charset="0"/>
              </a:rPr>
              <a:t>Parotid: 4-6 th week of I.U. life. </a:t>
            </a:r>
          </a:p>
          <a:p>
            <a:pPr marL="342900" indent="-342900">
              <a:lnSpc>
                <a:spcPct val="150000"/>
              </a:lnSpc>
              <a:buFont typeface="Wingdings" panose="05000000000000000000" pitchFamily="2" charset="2"/>
              <a:buChar char="Ø"/>
            </a:pPr>
            <a:r>
              <a:rPr lang="en-US" sz="2800" b="0" i="0" dirty="0">
                <a:solidFill>
                  <a:srgbClr val="3B3835"/>
                </a:solidFill>
                <a:effectLst/>
                <a:latin typeface="Times New Roman" panose="02020603050405020304" pitchFamily="18" charset="0"/>
                <a:cs typeface="Times New Roman" panose="02020603050405020304" pitchFamily="18" charset="0"/>
              </a:rPr>
              <a:t> Submandibular :6 th week of I.U. life.</a:t>
            </a:r>
          </a:p>
          <a:p>
            <a:pPr marL="342900" indent="-342900">
              <a:lnSpc>
                <a:spcPct val="150000"/>
              </a:lnSpc>
              <a:buFont typeface="Wingdings" panose="05000000000000000000" pitchFamily="2" charset="2"/>
              <a:buChar char="Ø"/>
            </a:pPr>
            <a:r>
              <a:rPr lang="en-US" sz="2800" b="0" i="0" dirty="0">
                <a:solidFill>
                  <a:srgbClr val="3B3835"/>
                </a:solidFill>
                <a:effectLst/>
                <a:latin typeface="Times New Roman" panose="02020603050405020304" pitchFamily="18" charset="0"/>
                <a:cs typeface="Times New Roman" panose="02020603050405020304" pitchFamily="18" charset="0"/>
              </a:rPr>
              <a:t>Sublingual and minor salivary gland : 8 th week of intrauterine life.</a:t>
            </a:r>
          </a:p>
          <a:p>
            <a:pPr marL="342900" indent="-342900">
              <a:lnSpc>
                <a:spcPct val="150000"/>
              </a:lnSpc>
              <a:buFont typeface="Wingdings" panose="05000000000000000000" pitchFamily="2" charset="2"/>
              <a:buChar char="Ø"/>
            </a:pPr>
            <a:r>
              <a:rPr lang="en-US" sz="2800" b="0" i="0" dirty="0">
                <a:solidFill>
                  <a:srgbClr val="3B3835"/>
                </a:solidFill>
                <a:effectLst/>
                <a:latin typeface="Times New Roman" panose="02020603050405020304" pitchFamily="18" charset="0"/>
                <a:cs typeface="Times New Roman" panose="02020603050405020304" pitchFamily="18" charset="0"/>
              </a:rPr>
              <a:t>Maturity of secretory end piece: During last 2 months of gestation.</a:t>
            </a:r>
          </a:p>
          <a:p>
            <a:pPr>
              <a:lnSpc>
                <a:spcPct val="150000"/>
              </a:lnSpc>
            </a:pPr>
            <a:r>
              <a:rPr lang="en-US" sz="2800" b="0" i="0" dirty="0">
                <a:solidFill>
                  <a:srgbClr val="3B3835"/>
                </a:solidFill>
                <a:effectLst/>
                <a:latin typeface="Times New Roman" panose="02020603050405020304" pitchFamily="18" charset="0"/>
                <a:cs typeface="Times New Roman" panose="02020603050405020304" pitchFamily="18" charset="0"/>
              </a:rPr>
              <a:t>   Secretory component of gland continues to grow postnatally while as ductal, connective tissue component and vascular component decreases- up to two years of age.</a:t>
            </a:r>
          </a:p>
        </p:txBody>
      </p:sp>
      <p:sp>
        <p:nvSpPr>
          <p:cNvPr id="2" name="TextBox 1">
            <a:extLst>
              <a:ext uri="{FF2B5EF4-FFF2-40B4-BE49-F238E27FC236}">
                <a16:creationId xmlns:a16="http://schemas.microsoft.com/office/drawing/2014/main" id="{73D9EEB0-8B62-18D7-83E8-34DA4FA63310}"/>
              </a:ext>
            </a:extLst>
          </p:cNvPr>
          <p:cNvSpPr txBox="1"/>
          <p:nvPr/>
        </p:nvSpPr>
        <p:spPr>
          <a:xfrm>
            <a:off x="595902" y="789297"/>
            <a:ext cx="5695426"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Development of salivary glands</a:t>
            </a:r>
          </a:p>
        </p:txBody>
      </p:sp>
    </p:spTree>
    <p:extLst>
      <p:ext uri="{BB962C8B-B14F-4D97-AF65-F5344CB8AC3E}">
        <p14:creationId xmlns:p14="http://schemas.microsoft.com/office/powerpoint/2010/main" val="1774819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EE515-036A-4D91-0773-6BD606F6570C}"/>
              </a:ext>
            </a:extLst>
          </p:cNvPr>
          <p:cNvSpPr>
            <a:spLocks noGrp="1"/>
          </p:cNvSpPr>
          <p:nvPr>
            <p:ph idx="1"/>
          </p:nvPr>
        </p:nvSpPr>
        <p:spPr>
          <a:xfrm>
            <a:off x="544530" y="590890"/>
            <a:ext cx="10140594" cy="5676220"/>
          </a:xfrm>
        </p:spPr>
        <p:txBody>
          <a:bodyPr>
            <a:normAutofit fontScale="85000" lnSpcReduction="10000"/>
          </a:bodyPr>
          <a:lstStyle/>
          <a:p>
            <a:pPr marL="0" indent="0">
              <a:lnSpc>
                <a:spcPct val="150000"/>
              </a:lnSpc>
              <a:buNone/>
            </a:pPr>
            <a:r>
              <a:rPr lang="en-US" sz="2800" b="1" dirty="0">
                <a:solidFill>
                  <a:srgbClr val="C00000"/>
                </a:solidFill>
                <a:latin typeface="Times New Roman" panose="02020603050405020304" pitchFamily="18" charset="0"/>
                <a:cs typeface="Times New Roman" panose="02020603050405020304" pitchFamily="18" charset="0"/>
              </a:rPr>
              <a:t>  Systemic Diseases and Nutrition </a:t>
            </a:r>
            <a:r>
              <a:rPr lang="en-US" sz="2800" dirty="0">
                <a:latin typeface="Times New Roman" panose="02020603050405020304" pitchFamily="18" charset="0"/>
                <a:cs typeface="Times New Roman" panose="02020603050405020304" pitchFamily="18" charset="0"/>
              </a:rPr>
              <a:t>In some chronic diseases such as: pancreatitis, diabetes mellitus, renal insufficiency, anorexia, bulimia, and celiac disease, the amylase level is high. </a:t>
            </a:r>
          </a:p>
          <a:p>
            <a:pPr>
              <a:lnSpc>
                <a:spcPct val="150000"/>
              </a:lnSpc>
            </a:pPr>
            <a:r>
              <a:rPr lang="en-US" sz="2800" dirty="0">
                <a:latin typeface="Times New Roman" panose="02020603050405020304" pitchFamily="18" charset="0"/>
                <a:cs typeface="Times New Roman" panose="02020603050405020304" pitchFamily="18" charset="0"/>
              </a:rPr>
              <a:t>Alterations in the psycho-emotional state may alter the biochemical composition of saliva. Depression is accompanied by diminished salivary proteins. </a:t>
            </a:r>
          </a:p>
          <a:p>
            <a:pPr>
              <a:lnSpc>
                <a:spcPct val="150000"/>
              </a:lnSpc>
            </a:pPr>
            <a:r>
              <a:rPr lang="en-US" sz="2800" dirty="0">
                <a:latin typeface="Times New Roman" panose="02020603050405020304" pitchFamily="18" charset="0"/>
                <a:cs typeface="Times New Roman" panose="02020603050405020304" pitchFamily="18" charset="0"/>
              </a:rPr>
              <a:t>Nutritional deficiencies may also influence salivary function and composition.</a:t>
            </a:r>
          </a:p>
          <a:p>
            <a:pPr marL="0" indent="0">
              <a:lnSpc>
                <a:spcPct val="150000"/>
              </a:lnSpc>
              <a:buNone/>
            </a:pPr>
            <a:r>
              <a:rPr lang="en-US" sz="2800" dirty="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Clinical Significance </a:t>
            </a:r>
            <a:r>
              <a:rPr lang="en-US" sz="2800" dirty="0">
                <a:latin typeface="Times New Roman" panose="02020603050405020304" pitchFamily="18" charset="0"/>
                <a:cs typeface="Times New Roman" panose="02020603050405020304" pitchFamily="18" charset="0"/>
              </a:rPr>
              <a:t>Since many oral and systemic conditions manifest themselves as changes in the flow and composition of saliva.</a:t>
            </a:r>
          </a:p>
        </p:txBody>
      </p:sp>
    </p:spTree>
    <p:extLst>
      <p:ext uri="{BB962C8B-B14F-4D97-AF65-F5344CB8AC3E}">
        <p14:creationId xmlns:p14="http://schemas.microsoft.com/office/powerpoint/2010/main" val="60267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49BB70-1005-605E-1C92-A8B813371112}"/>
              </a:ext>
            </a:extLst>
          </p:cNvPr>
          <p:cNvSpPr>
            <a:spLocks noGrp="1"/>
          </p:cNvSpPr>
          <p:nvPr>
            <p:ph idx="1"/>
          </p:nvPr>
        </p:nvSpPr>
        <p:spPr>
          <a:xfrm>
            <a:off x="215757" y="369870"/>
            <a:ext cx="11138043" cy="5807093"/>
          </a:xfrm>
        </p:spPr>
        <p:txBody>
          <a:bodyPr>
            <a:normAutofit fontScale="92500" lnSpcReduction="10000"/>
          </a:bodyPr>
          <a:lstStyle/>
          <a:p>
            <a:pPr marL="0" indent="0">
              <a:lnSpc>
                <a:spcPct val="150000"/>
              </a:lnSpc>
              <a:buNone/>
            </a:pPr>
            <a:r>
              <a:rPr lang="en-US" b="1" dirty="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Factors Influencing Salivary Flow and Composition </a:t>
            </a:r>
          </a:p>
          <a:p>
            <a:pPr>
              <a:lnSpc>
                <a:spcPct val="150000"/>
              </a:lnSpc>
            </a:pPr>
            <a:r>
              <a:rPr lang="en-US" sz="2800" dirty="0">
                <a:latin typeface="Times New Roman" panose="02020603050405020304" pitchFamily="18" charset="0"/>
                <a:cs typeface="Times New Roman" panose="02020603050405020304" pitchFamily="18" charset="0"/>
              </a:rPr>
              <a:t>Several factors may influence SF and its composition. As a result, these </a:t>
            </a:r>
          </a:p>
          <a:p>
            <a:pPr marL="0" indent="0">
              <a:lnSpc>
                <a:spcPct val="150000"/>
              </a:lnSpc>
              <a:buNone/>
            </a:pPr>
            <a:r>
              <a:rPr lang="en-US" sz="2800" dirty="0">
                <a:latin typeface="Times New Roman" panose="02020603050405020304" pitchFamily="18" charset="0"/>
                <a:cs typeface="Times New Roman" panose="02020603050405020304" pitchFamily="18" charset="0"/>
              </a:rPr>
              <a:t>    vary greatly among individuals and in the same individual under different    circumstances. </a:t>
            </a:r>
          </a:p>
          <a:p>
            <a:pPr marL="0" indent="0">
              <a:lnSpc>
                <a:spcPct val="150000"/>
              </a:lnSpc>
              <a:buNone/>
            </a:pPr>
            <a:r>
              <a:rPr lang="en-US" sz="2800" dirty="0">
                <a:solidFill>
                  <a:srgbClr val="0033CC"/>
                </a:solidFill>
                <a:latin typeface="Times New Roman" panose="02020603050405020304" pitchFamily="18" charset="0"/>
                <a:cs typeface="Times New Roman" panose="02020603050405020304" pitchFamily="18" charset="0"/>
              </a:rPr>
              <a:t>   </a:t>
            </a:r>
            <a:r>
              <a:rPr lang="en-US" sz="2800" b="1" dirty="0">
                <a:solidFill>
                  <a:srgbClr val="0033CC"/>
                </a:solidFill>
                <a:latin typeface="Times New Roman" panose="02020603050405020304" pitchFamily="18" charset="0"/>
                <a:cs typeface="Times New Roman" panose="02020603050405020304" pitchFamily="18" charset="0"/>
              </a:rPr>
              <a:t>1.Individual Hydration </a:t>
            </a:r>
          </a:p>
          <a:p>
            <a:pPr>
              <a:lnSpc>
                <a:spcPct val="150000"/>
              </a:lnSpc>
            </a:pPr>
            <a:r>
              <a:rPr lang="en-US" sz="2800" dirty="0">
                <a:latin typeface="Times New Roman" panose="02020603050405020304" pitchFamily="18" charset="0"/>
                <a:cs typeface="Times New Roman" panose="02020603050405020304" pitchFamily="18" charset="0"/>
              </a:rPr>
              <a:t>The degree of individual hydration is the most important factor that interferes in salivary secretion. When the body water content is reduced by 8%, SF virtually diminishes to zero, whereas hyperhydration causes an increase in SF. During dehydration, the salivary glands cease secretion to conserve water.</a:t>
            </a:r>
          </a:p>
        </p:txBody>
      </p:sp>
    </p:spTree>
    <p:extLst>
      <p:ext uri="{BB962C8B-B14F-4D97-AF65-F5344CB8AC3E}">
        <p14:creationId xmlns:p14="http://schemas.microsoft.com/office/powerpoint/2010/main" val="350658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A4ABA-37B4-511E-A8D2-54726D48D5EA}"/>
              </a:ext>
            </a:extLst>
          </p:cNvPr>
          <p:cNvSpPr>
            <a:spLocks noGrp="1"/>
          </p:cNvSpPr>
          <p:nvPr>
            <p:ph idx="1"/>
          </p:nvPr>
        </p:nvSpPr>
        <p:spPr>
          <a:xfrm>
            <a:off x="462336" y="914401"/>
            <a:ext cx="11043863" cy="5126962"/>
          </a:xfrm>
        </p:spPr>
        <p:txBody>
          <a:bodyPr>
            <a:normAutofit/>
          </a:bodyPr>
          <a:lstStyle/>
          <a:p>
            <a:pPr marL="0" indent="0">
              <a:lnSpc>
                <a:spcPct val="150000"/>
              </a:lnSpc>
              <a:buNone/>
            </a:pPr>
            <a:r>
              <a:rPr lang="en-US" sz="2800" b="1" i="0" dirty="0">
                <a:solidFill>
                  <a:schemeClr val="accent4"/>
                </a:solidFill>
                <a:effectLst/>
                <a:latin typeface="Times New Roman" panose="02020603050405020304" pitchFamily="18" charset="0"/>
                <a:cs typeface="Times New Roman" panose="02020603050405020304" pitchFamily="18" charset="0"/>
              </a:rPr>
              <a:t>    </a:t>
            </a:r>
            <a:r>
              <a:rPr lang="en-US" sz="2800" b="1" i="0" dirty="0">
                <a:solidFill>
                  <a:schemeClr val="accent2"/>
                </a:solidFill>
                <a:effectLst/>
                <a:latin typeface="Times New Roman" panose="02020603050405020304" pitchFamily="18" charset="0"/>
                <a:cs typeface="Times New Roman" panose="02020603050405020304" pitchFamily="18" charset="0"/>
              </a:rPr>
              <a:t>The Mouth or Oral Cavity </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Common entrance to the digestive and respiratory tracts.</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 Site for entry of foodstuffs .</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Initial processing of food called mastication and </a:t>
            </a:r>
            <a:r>
              <a:rPr lang="en-US" sz="2800" dirty="0">
                <a:latin typeface="Times New Roman" panose="02020603050405020304" pitchFamily="18" charset="0"/>
                <a:cs typeface="Times New Roman" panose="02020603050405020304" pitchFamily="18" charset="0"/>
              </a:rPr>
              <a:t>chewing.</a:t>
            </a:r>
            <a:endParaRPr lang="en-US" sz="2800" b="0" i="0" dirty="0">
              <a:solidFill>
                <a:srgbClr val="212529"/>
              </a:solidFill>
              <a:effectLst/>
              <a:latin typeface="Times New Roman" panose="02020603050405020304" pitchFamily="18" charset="0"/>
              <a:cs typeface="Times New Roman" panose="02020603050405020304" pitchFamily="18" charset="0"/>
            </a:endParaRPr>
          </a:p>
          <a:p>
            <a:pPr marL="0" indent="0">
              <a:lnSpc>
                <a:spcPct val="150000"/>
              </a:lnSpc>
              <a:buNone/>
            </a:pPr>
            <a:r>
              <a:rPr lang="en-US" sz="2800" b="0" i="0" dirty="0">
                <a:solidFill>
                  <a:srgbClr val="212529"/>
                </a:solidFill>
                <a:effectLst/>
                <a:latin typeface="Times New Roman" panose="02020603050405020304" pitchFamily="18" charset="0"/>
                <a:cs typeface="Times New Roman" panose="02020603050405020304" pitchFamily="18" charset="0"/>
              </a:rPr>
              <a:t>Articulation of speech .</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Alternate airway .</a:t>
            </a:r>
          </a:p>
          <a:p>
            <a:pPr>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236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662E8F-F518-A2D7-E4B4-CD548374D04F}"/>
              </a:ext>
            </a:extLst>
          </p:cNvPr>
          <p:cNvPicPr>
            <a:picLocks noGrp="1" noChangeAspect="1"/>
          </p:cNvPicPr>
          <p:nvPr>
            <p:ph idx="1"/>
          </p:nvPr>
        </p:nvPicPr>
        <p:blipFill>
          <a:blip r:embed="rId2"/>
          <a:stretch>
            <a:fillRect/>
          </a:stretch>
        </p:blipFill>
        <p:spPr>
          <a:xfrm>
            <a:off x="759509" y="427907"/>
            <a:ext cx="10644806" cy="5962620"/>
          </a:xfrm>
        </p:spPr>
      </p:pic>
    </p:spTree>
    <p:extLst>
      <p:ext uri="{BB962C8B-B14F-4D97-AF65-F5344CB8AC3E}">
        <p14:creationId xmlns:p14="http://schemas.microsoft.com/office/powerpoint/2010/main" val="4081564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500883D-207A-FB56-A8C9-B078A3E57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273" y="649841"/>
            <a:ext cx="8404260" cy="5558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38581C9-FADF-7F36-75A0-6E80279EFE7C}"/>
                  </a:ext>
                </a:extLst>
              </p14:cNvPr>
              <p14:cNvContentPartPr/>
              <p14:nvPr/>
            </p14:nvContentPartPr>
            <p14:xfrm>
              <a:off x="3441814" y="1386578"/>
              <a:ext cx="360" cy="360"/>
            </p14:xfrm>
          </p:contentPart>
        </mc:Choice>
        <mc:Fallback xmlns="">
          <p:pic>
            <p:nvPicPr>
              <p:cNvPr id="10" name="Ink 9">
                <a:extLst>
                  <a:ext uri="{FF2B5EF4-FFF2-40B4-BE49-F238E27FC236}">
                    <a16:creationId xmlns:a16="http://schemas.microsoft.com/office/drawing/2014/main" id="{438581C9-FADF-7F36-75A0-6E80279EFE7C}"/>
                  </a:ext>
                </a:extLst>
              </p:cNvPr>
              <p:cNvPicPr/>
              <p:nvPr/>
            </p:nvPicPr>
            <p:blipFill>
              <a:blip r:embed="rId4"/>
              <a:stretch>
                <a:fillRect/>
              </a:stretch>
            </p:blipFill>
            <p:spPr>
              <a:xfrm>
                <a:off x="3423814" y="1368938"/>
                <a:ext cx="36000" cy="36000"/>
              </a:xfrm>
              <a:prstGeom prst="rect">
                <a:avLst/>
              </a:prstGeom>
            </p:spPr>
          </p:pic>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0DC37A-41C0-C487-7E9C-7AC4E5BD40FE}"/>
                  </a:ext>
                </a:extLst>
              </p:cNvPr>
              <p:cNvSpPr txBox="1"/>
              <p:nvPr/>
            </p:nvSpPr>
            <p:spPr>
              <a:xfrm>
                <a:off x="2843100" y="1011608"/>
                <a:ext cx="515546"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400" smtClean="0">
                          <a:highlight>
                            <a:srgbClr val="FFFF00"/>
                          </a:highlight>
                          <a:latin typeface="Cambria Math" panose="02040503050406030204" pitchFamily="18" charset="0"/>
                        </a:rPr>
                        <m:t>2</m:t>
                      </m:r>
                    </m:oMath>
                  </m:oMathPara>
                </a14:m>
                <a:endParaRPr lang="en-US" sz="3200" dirty="0">
                  <a:highlight>
                    <a:srgbClr val="FFFF00"/>
                  </a:highlight>
                </a:endParaRPr>
              </a:p>
            </p:txBody>
          </p:sp>
        </mc:Choice>
        <mc:Fallback xmlns="">
          <p:sp>
            <p:nvSpPr>
              <p:cNvPr id="3" name="TextBox 2">
                <a:extLst>
                  <a:ext uri="{FF2B5EF4-FFF2-40B4-BE49-F238E27FC236}">
                    <a16:creationId xmlns:a16="http://schemas.microsoft.com/office/drawing/2014/main" id="{100DC37A-41C0-C487-7E9C-7AC4E5BD40FE}"/>
                  </a:ext>
                </a:extLst>
              </p:cNvPr>
              <p:cNvSpPr txBox="1">
                <a:spLocks noRot="1" noChangeAspect="1" noMove="1" noResize="1" noEditPoints="1" noAdjustHandles="1" noChangeArrowheads="1" noChangeShapeType="1" noTextEdit="1"/>
              </p:cNvSpPr>
              <p:nvPr/>
            </p:nvSpPr>
            <p:spPr>
              <a:xfrm>
                <a:off x="2843100" y="1011608"/>
                <a:ext cx="515546" cy="67710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27377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5D0E7A-5502-09EC-031F-3B28A61B4B68}"/>
              </a:ext>
            </a:extLst>
          </p:cNvPr>
          <p:cNvPicPr>
            <a:picLocks noGrp="1" noChangeAspect="1"/>
          </p:cNvPicPr>
          <p:nvPr>
            <p:ph idx="1"/>
          </p:nvPr>
        </p:nvPicPr>
        <p:blipFill>
          <a:blip r:embed="rId2"/>
          <a:stretch>
            <a:fillRect/>
          </a:stretch>
        </p:blipFill>
        <p:spPr>
          <a:xfrm>
            <a:off x="838861" y="719191"/>
            <a:ext cx="10565795" cy="5976898"/>
          </a:xfrm>
        </p:spPr>
      </p:pic>
    </p:spTree>
    <p:extLst>
      <p:ext uri="{BB962C8B-B14F-4D97-AF65-F5344CB8AC3E}">
        <p14:creationId xmlns:p14="http://schemas.microsoft.com/office/powerpoint/2010/main" val="2243132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188728-C044-DE16-AAFD-680DDBB285F8}"/>
              </a:ext>
            </a:extLst>
          </p:cNvPr>
          <p:cNvPicPr>
            <a:picLocks noGrp="1" noChangeAspect="1"/>
          </p:cNvPicPr>
          <p:nvPr>
            <p:ph idx="1"/>
          </p:nvPr>
        </p:nvPicPr>
        <p:blipFill>
          <a:blip r:embed="rId2"/>
          <a:stretch>
            <a:fillRect/>
          </a:stretch>
        </p:blipFill>
        <p:spPr>
          <a:xfrm>
            <a:off x="865168" y="346260"/>
            <a:ext cx="10540509" cy="6033991"/>
          </a:xfrm>
        </p:spPr>
      </p:pic>
    </p:spTree>
    <p:extLst>
      <p:ext uri="{BB962C8B-B14F-4D97-AF65-F5344CB8AC3E}">
        <p14:creationId xmlns:p14="http://schemas.microsoft.com/office/powerpoint/2010/main" val="2919542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525F42-57A8-C047-6BF0-F4656F60958B}"/>
              </a:ext>
            </a:extLst>
          </p:cNvPr>
          <p:cNvPicPr>
            <a:picLocks noGrp="1" noChangeAspect="1"/>
          </p:cNvPicPr>
          <p:nvPr>
            <p:ph idx="1"/>
          </p:nvPr>
        </p:nvPicPr>
        <p:blipFill>
          <a:blip r:embed="rId2"/>
          <a:stretch>
            <a:fillRect/>
          </a:stretch>
        </p:blipFill>
        <p:spPr>
          <a:xfrm>
            <a:off x="1252850" y="650215"/>
            <a:ext cx="10076428" cy="5781407"/>
          </a:xfrm>
        </p:spPr>
      </p:pic>
    </p:spTree>
    <p:extLst>
      <p:ext uri="{BB962C8B-B14F-4D97-AF65-F5344CB8AC3E}">
        <p14:creationId xmlns:p14="http://schemas.microsoft.com/office/powerpoint/2010/main" val="2509716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FE69AD-275B-08EA-1F6D-8F28A0BE093A}"/>
              </a:ext>
            </a:extLst>
          </p:cNvPr>
          <p:cNvPicPr>
            <a:picLocks noGrp="1" noChangeAspect="1"/>
          </p:cNvPicPr>
          <p:nvPr>
            <p:ph idx="1"/>
          </p:nvPr>
        </p:nvPicPr>
        <p:blipFill>
          <a:blip r:embed="rId2"/>
          <a:stretch>
            <a:fillRect/>
          </a:stretch>
        </p:blipFill>
        <p:spPr>
          <a:xfrm>
            <a:off x="594073" y="349043"/>
            <a:ext cx="10711617" cy="5990112"/>
          </a:xfrm>
        </p:spPr>
      </p:pic>
    </p:spTree>
    <p:extLst>
      <p:ext uri="{BB962C8B-B14F-4D97-AF65-F5344CB8AC3E}">
        <p14:creationId xmlns:p14="http://schemas.microsoft.com/office/powerpoint/2010/main" val="3821910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865DEE-44E3-292F-0847-F0927C447092}"/>
              </a:ext>
            </a:extLst>
          </p:cNvPr>
          <p:cNvPicPr>
            <a:picLocks noGrp="1" noChangeAspect="1"/>
          </p:cNvPicPr>
          <p:nvPr>
            <p:ph idx="1"/>
          </p:nvPr>
        </p:nvPicPr>
        <p:blipFill>
          <a:blip r:embed="rId2"/>
          <a:stretch>
            <a:fillRect/>
          </a:stretch>
        </p:blipFill>
        <p:spPr>
          <a:xfrm>
            <a:off x="875015" y="318499"/>
            <a:ext cx="10497378" cy="6113123"/>
          </a:xfrm>
        </p:spPr>
      </p:pic>
    </p:spTree>
    <p:extLst>
      <p:ext uri="{BB962C8B-B14F-4D97-AF65-F5344CB8AC3E}">
        <p14:creationId xmlns:p14="http://schemas.microsoft.com/office/powerpoint/2010/main" val="295660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BD6A4F-C0DC-89C5-CB9A-4227D637D559}"/>
              </a:ext>
            </a:extLst>
          </p:cNvPr>
          <p:cNvPicPr>
            <a:picLocks noGrp="1" noChangeAspect="1"/>
          </p:cNvPicPr>
          <p:nvPr>
            <p:ph idx="1"/>
          </p:nvPr>
        </p:nvPicPr>
        <p:blipFill>
          <a:blip r:embed="rId2"/>
          <a:stretch>
            <a:fillRect/>
          </a:stretch>
        </p:blipFill>
        <p:spPr>
          <a:xfrm>
            <a:off x="609936" y="235829"/>
            <a:ext cx="10814927" cy="6093052"/>
          </a:xfrm>
        </p:spPr>
      </p:pic>
    </p:spTree>
    <p:extLst>
      <p:ext uri="{BB962C8B-B14F-4D97-AF65-F5344CB8AC3E}">
        <p14:creationId xmlns:p14="http://schemas.microsoft.com/office/powerpoint/2010/main" val="1439945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1BB0AF9-AB37-CA7B-CB7A-7B58FBACE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503" y="610578"/>
            <a:ext cx="9913583" cy="492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19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DD51A2-614E-A9A8-9EA7-6DBEA998292B}"/>
              </a:ext>
            </a:extLst>
          </p:cNvPr>
          <p:cNvSpPr txBox="1">
            <a:spLocks noGrp="1"/>
          </p:cNvSpPr>
          <p:nvPr>
            <p:ph idx="1"/>
          </p:nvPr>
        </p:nvSpPr>
        <p:spPr>
          <a:xfrm>
            <a:off x="452063" y="611802"/>
            <a:ext cx="10624335" cy="9925794"/>
          </a:xfrm>
          <a:prstGeom prst="rect">
            <a:avLst/>
          </a:prstGeom>
          <a:noFill/>
        </p:spPr>
        <p:txBody>
          <a:bodyPr wrap="square">
            <a:spAutoFit/>
          </a:bodyPr>
          <a:lstStyle/>
          <a:p>
            <a:pPr marL="0" indent="0">
              <a:lnSpc>
                <a:spcPct val="200000"/>
              </a:lnSpc>
              <a:buNone/>
            </a:pPr>
            <a:r>
              <a:rPr lang="en-US" sz="2800" b="1" dirty="0">
                <a:solidFill>
                  <a:schemeClr val="accent2"/>
                </a:solidFill>
                <a:latin typeface="Times New Roman" panose="02020603050405020304" pitchFamily="18" charset="0"/>
                <a:cs typeface="Times New Roman" panose="02020603050405020304" pitchFamily="18" charset="0"/>
              </a:rPr>
              <a:t>Mouth</a:t>
            </a:r>
          </a:p>
          <a:p>
            <a:pPr>
              <a:lnSpc>
                <a:spcPct val="150000"/>
              </a:lnSpc>
            </a:pPr>
            <a:r>
              <a:rPr lang="en-US" sz="24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It is important for chewing of food and mastication. </a:t>
            </a:r>
          </a:p>
          <a:p>
            <a:pPr marL="0" indent="0">
              <a:lnSpc>
                <a:spcPct val="150000"/>
              </a:lnSpc>
              <a:buNone/>
            </a:pPr>
            <a:r>
              <a:rPr lang="en-US" sz="2800" dirty="0">
                <a:latin typeface="Times New Roman" panose="02020603050405020304" pitchFamily="18" charset="0"/>
                <a:cs typeface="Times New Roman" panose="02020603050405020304" pitchFamily="18" charset="0"/>
              </a:rPr>
              <a:t> Food will be destroyed into small particles and this increases the </a:t>
            </a:r>
          </a:p>
          <a:p>
            <a:pPr marL="0" indent="0">
              <a:lnSpc>
                <a:spcPct val="150000"/>
              </a:lnSpc>
              <a:buNone/>
            </a:pPr>
            <a:r>
              <a:rPr lang="en-US" sz="2800" dirty="0">
                <a:latin typeface="Times New Roman" panose="02020603050405020304" pitchFamily="18" charset="0"/>
                <a:cs typeface="Times New Roman" panose="02020603050405020304" pitchFamily="18" charset="0"/>
              </a:rPr>
              <a:t> surface area of food exposed to secretion. </a:t>
            </a:r>
          </a:p>
          <a:p>
            <a:pPr marL="0" indent="0">
              <a:lnSpc>
                <a:spcPct val="150000"/>
              </a:lnSpc>
              <a:buNone/>
            </a:pPr>
            <a:r>
              <a:rPr lang="en-US" sz="2800" dirty="0">
                <a:latin typeface="Times New Roman" panose="02020603050405020304" pitchFamily="18" charset="0"/>
                <a:cs typeface="Times New Roman" panose="02020603050405020304" pitchFamily="18" charset="0"/>
              </a:rPr>
              <a:t>This is under the control of extrinsic nervous system and it is usually done by </a:t>
            </a:r>
            <a:r>
              <a:rPr lang="en-US" sz="2800" i="1" dirty="0">
                <a:latin typeface="Times New Roman" panose="02020603050405020304" pitchFamily="18" charset="0"/>
                <a:cs typeface="Times New Roman" panose="02020603050405020304" pitchFamily="18" charset="0"/>
              </a:rPr>
              <a:t>trigeminal</a:t>
            </a:r>
            <a:r>
              <a:rPr lang="en-US" sz="2800" dirty="0">
                <a:latin typeface="Times New Roman" panose="02020603050405020304" pitchFamily="18" charset="0"/>
                <a:cs typeface="Times New Roman" panose="02020603050405020304" pitchFamily="18" charset="0"/>
              </a:rPr>
              <a:t> and </a:t>
            </a:r>
            <a:r>
              <a:rPr lang="en-US" sz="2800" i="1" dirty="0">
                <a:latin typeface="Times New Roman" panose="02020603050405020304" pitchFamily="18" charset="0"/>
                <a:cs typeface="Times New Roman" panose="02020603050405020304" pitchFamily="18" charset="0"/>
              </a:rPr>
              <a:t>facial</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nerves</a:t>
            </a:r>
            <a:r>
              <a:rPr lang="en-US" sz="28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86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944FB-773F-69DE-6116-C4107FF97C4F}"/>
              </a:ext>
            </a:extLst>
          </p:cNvPr>
          <p:cNvSpPr>
            <a:spLocks noGrp="1"/>
          </p:cNvSpPr>
          <p:nvPr>
            <p:ph idx="1"/>
          </p:nvPr>
        </p:nvSpPr>
        <p:spPr>
          <a:xfrm>
            <a:off x="626724" y="1037691"/>
            <a:ext cx="10879476" cy="5003672"/>
          </a:xfrm>
        </p:spPr>
        <p:txBody>
          <a:bodyPr>
            <a:normAutofit/>
          </a:bodyPr>
          <a:lstStyle/>
          <a:p>
            <a:pPr>
              <a:lnSpc>
                <a:spcPct val="150000"/>
              </a:lnSpc>
            </a:pPr>
            <a:r>
              <a:rPr lang="en-US" sz="2800" b="1" i="0" dirty="0">
                <a:solidFill>
                  <a:srgbClr val="212529"/>
                </a:solidFill>
                <a:effectLst/>
                <a:latin typeface="Times New Roman" panose="02020603050405020304" pitchFamily="18" charset="0"/>
                <a:cs typeface="Times New Roman" panose="02020603050405020304" pitchFamily="18" charset="0"/>
              </a:rPr>
              <a:t> </a:t>
            </a:r>
            <a:r>
              <a:rPr lang="en-US" sz="2800" b="1" i="0" dirty="0">
                <a:solidFill>
                  <a:schemeClr val="accent2"/>
                </a:solidFill>
                <a:effectLst/>
                <a:latin typeface="Times New Roman" panose="02020603050405020304" pitchFamily="18" charset="0"/>
                <a:cs typeface="Times New Roman" panose="02020603050405020304" pitchFamily="18" charset="0"/>
              </a:rPr>
              <a:t>Anatomy of the Mouth </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Delimited anteriorly by the lips and posteriorly by the anterior tonsillar pillars .</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The roof of the mouth is formed by the hard and soft palates.</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 The floor of the mouth is formed by the tongue .</a:t>
            </a:r>
          </a:p>
          <a:p>
            <a:pPr>
              <a:lnSpc>
                <a:spcPct val="150000"/>
              </a:lnSpc>
            </a:pPr>
            <a:r>
              <a:rPr lang="en-US" sz="2800" b="0" i="0" dirty="0">
                <a:solidFill>
                  <a:srgbClr val="212529"/>
                </a:solidFill>
                <a:effectLst/>
                <a:latin typeface="Times New Roman" panose="02020603050405020304" pitchFamily="18" charset="0"/>
                <a:cs typeface="Times New Roman" panose="02020603050405020304" pitchFamily="18" charset="0"/>
              </a:rPr>
              <a:t>The walls are lined by the buccal mucosa .</a:t>
            </a:r>
          </a:p>
        </p:txBody>
      </p:sp>
    </p:spTree>
    <p:extLst>
      <p:ext uri="{BB962C8B-B14F-4D97-AF65-F5344CB8AC3E}">
        <p14:creationId xmlns:p14="http://schemas.microsoft.com/office/powerpoint/2010/main" val="34580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FB36CE-1141-57B4-AEEB-BAEB094435F8}"/>
              </a:ext>
            </a:extLst>
          </p:cNvPr>
          <p:cNvSpPr txBox="1">
            <a:spLocks noGrp="1"/>
          </p:cNvSpPr>
          <p:nvPr>
            <p:ph idx="1"/>
          </p:nvPr>
        </p:nvSpPr>
        <p:spPr>
          <a:xfrm>
            <a:off x="472611" y="485455"/>
            <a:ext cx="10881189" cy="4616970"/>
          </a:xfrm>
          <a:prstGeom prst="rect">
            <a:avLst/>
          </a:prstGeom>
          <a:noFill/>
        </p:spPr>
        <p:txBody>
          <a:bodyPr wrap="square">
            <a:spAutoFit/>
          </a:bodyPr>
          <a:lstStyle/>
          <a:p>
            <a:pPr marL="0" indent="0">
              <a:buNone/>
            </a:pPr>
            <a:endParaRPr lang="en-US" dirty="0"/>
          </a:p>
          <a:p>
            <a:pPr marL="0" indent="0">
              <a:lnSpc>
                <a:spcPct val="150000"/>
              </a:lnSpc>
              <a:buNone/>
            </a:pPr>
            <a:r>
              <a:rPr lang="en-US" sz="2400" dirty="0">
                <a:solidFill>
                  <a:srgbClr val="C00000"/>
                </a:solidFill>
                <a:latin typeface="Times New Roman" panose="02020603050405020304" pitchFamily="18" charset="0"/>
                <a:cs typeface="Times New Roman" panose="02020603050405020304" pitchFamily="18" charset="0"/>
              </a:rPr>
              <a:t>   </a:t>
            </a:r>
            <a:r>
              <a:rPr lang="en-US" sz="2800" b="1" dirty="0">
                <a:solidFill>
                  <a:schemeClr val="accent2"/>
                </a:solidFill>
                <a:latin typeface="Times New Roman" panose="02020603050405020304" pitchFamily="18" charset="0"/>
                <a:cs typeface="Times New Roman" panose="02020603050405020304" pitchFamily="18" charset="0"/>
              </a:rPr>
              <a:t>Mastication:</a:t>
            </a:r>
            <a:endParaRPr lang="en-US" sz="2400" b="1" dirty="0">
              <a:solidFill>
                <a:schemeClr val="accent2"/>
              </a:solidFill>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Started voluntary but it will continue automatically by automatic reflex because when food touch the roof of the mouth → reflex inhibition of masseter muscle</a:t>
            </a:r>
          </a:p>
          <a:p>
            <a:pPr marL="0" indent="0">
              <a:lnSpc>
                <a:spcPct val="150000"/>
              </a:lnSpc>
              <a:buNone/>
            </a:pPr>
            <a:r>
              <a:rPr lang="en-US" sz="2400" dirty="0">
                <a:latin typeface="Times New Roman" panose="02020603050405020304" pitchFamily="18" charset="0"/>
                <a:cs typeface="Times New Roman" panose="02020603050405020304" pitchFamily="18" charset="0"/>
              </a:rPr>
              <a:t>    → drop of mandible → stretch of masseter muscle → reflex contraction of </a:t>
            </a:r>
          </a:p>
          <a:p>
            <a:pPr marL="0" indent="0">
              <a:lnSpc>
                <a:spcPct val="150000"/>
              </a:lnSpc>
              <a:buNone/>
            </a:pPr>
            <a:r>
              <a:rPr lang="en-US" sz="2400" dirty="0">
                <a:latin typeface="Times New Roman" panose="02020603050405020304" pitchFamily="18" charset="0"/>
                <a:cs typeface="Times New Roman" panose="02020603050405020304" pitchFamily="18" charset="0"/>
              </a:rPr>
              <a:t>      master  muscles → food will touch the roof of the mouth again…. .</a:t>
            </a:r>
          </a:p>
          <a:p>
            <a:pPr>
              <a:lnSpc>
                <a:spcPct val="150000"/>
              </a:lnSpc>
            </a:pPr>
            <a:r>
              <a:rPr lang="en-US" sz="2400" dirty="0">
                <a:latin typeface="Times New Roman" panose="02020603050405020304" pitchFamily="18" charset="0"/>
                <a:cs typeface="Times New Roman" panose="02020603050405020304" pitchFamily="18" charset="0"/>
              </a:rPr>
              <a:t> The chewing center is located in the medulla oblongata. </a:t>
            </a:r>
          </a:p>
        </p:txBody>
      </p:sp>
      <p:pic>
        <p:nvPicPr>
          <p:cNvPr id="5" name="Picture 2">
            <a:extLst>
              <a:ext uri="{FF2B5EF4-FFF2-40B4-BE49-F238E27FC236}">
                <a16:creationId xmlns:a16="http://schemas.microsoft.com/office/drawing/2014/main" id="{9C419C99-3773-D49D-047E-9C24A88A3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258" y="3963758"/>
            <a:ext cx="3150742" cy="289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5E89CC-9D3F-BA57-887E-876916A50260}"/>
              </a:ext>
            </a:extLst>
          </p:cNvPr>
          <p:cNvSpPr txBox="1">
            <a:spLocks noGrp="1"/>
          </p:cNvSpPr>
          <p:nvPr>
            <p:ph idx="1"/>
          </p:nvPr>
        </p:nvSpPr>
        <p:spPr>
          <a:xfrm>
            <a:off x="355192" y="232290"/>
            <a:ext cx="11481616" cy="5730095"/>
          </a:xfrm>
          <a:prstGeom prst="rect">
            <a:avLst/>
          </a:prstGeom>
          <a:noFill/>
        </p:spPr>
        <p:txBody>
          <a:bodyPr wrap="square">
            <a:spAutoFit/>
          </a:bodyPr>
          <a:lstStyle/>
          <a:p>
            <a:pPr marL="0" indent="0">
              <a:lnSpc>
                <a:spcPct val="150000"/>
              </a:lnSpc>
              <a:buNone/>
            </a:pPr>
            <a:r>
              <a:rPr lang="en-US" sz="2400" b="1" dirty="0">
                <a:solidFill>
                  <a:srgbClr val="C00000"/>
                </a:solidFill>
                <a:latin typeface="Times New Roman" panose="02020603050405020304" pitchFamily="18" charset="0"/>
                <a:cs typeface="Times New Roman" panose="02020603050405020304" pitchFamily="18" charset="0"/>
              </a:rPr>
              <a:t>The importance of chewing are: </a:t>
            </a:r>
          </a:p>
          <a:p>
            <a:pPr marL="0" indent="0">
              <a:lnSpc>
                <a:spcPct val="150000"/>
              </a:lnSpc>
              <a:buNone/>
            </a:pPr>
            <a:r>
              <a:rPr lang="en-US" sz="2400" dirty="0">
                <a:solidFill>
                  <a:schemeClr val="tx1"/>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Breaks down the indigestible cellulose membranes around the nutrient portions of food. </a:t>
            </a:r>
          </a:p>
          <a:p>
            <a:pPr marL="0" indent="0">
              <a:lnSpc>
                <a:spcPct val="150000"/>
              </a:lnSpc>
              <a:buNone/>
            </a:pPr>
            <a:r>
              <a:rPr lang="en-US" sz="2400" dirty="0">
                <a:latin typeface="Times New Roman" panose="02020603050405020304" pitchFamily="18" charset="0"/>
                <a:cs typeface="Times New Roman" panose="02020603050405020304" pitchFamily="18" charset="0"/>
              </a:rPr>
              <a:t>2. Increase the surface area of food so the rate of digestion of food by digestive enzymes is increase. </a:t>
            </a:r>
          </a:p>
          <a:p>
            <a:pPr marL="0" indent="0">
              <a:lnSpc>
                <a:spcPct val="150000"/>
              </a:lnSpc>
              <a:buNone/>
            </a:pPr>
            <a:r>
              <a:rPr lang="en-US" sz="2400" dirty="0">
                <a:latin typeface="Times New Roman" panose="02020603050405020304" pitchFamily="18" charset="0"/>
                <a:cs typeface="Times New Roman" panose="02020603050405020304" pitchFamily="18" charset="0"/>
              </a:rPr>
              <a:t>3. Mixes the food with salivary secretions, which initiates the process of starch digestion (by salivary amylase) and lipid digestion (by lingual lipase) and lubricate and soften the bolus of food, making it easier to swallow. </a:t>
            </a:r>
          </a:p>
          <a:p>
            <a:pPr marL="0" indent="0">
              <a:lnSpc>
                <a:spcPct val="150000"/>
              </a:lnSpc>
              <a:buNone/>
            </a:pPr>
            <a:r>
              <a:rPr lang="en-US" sz="2400" dirty="0">
                <a:latin typeface="Times New Roman" panose="02020603050405020304" pitchFamily="18" charset="0"/>
                <a:cs typeface="Times New Roman" panose="02020603050405020304" pitchFamily="18" charset="0"/>
              </a:rPr>
              <a:t>4. Brings food into contact with taste receptors and releases odors that stimulate the olfactory receptors, which lead to increase the pleasure of eating and initiate gastric secretions.</a:t>
            </a:r>
          </a:p>
        </p:txBody>
      </p:sp>
    </p:spTree>
    <p:extLst>
      <p:ext uri="{BB962C8B-B14F-4D97-AF65-F5344CB8AC3E}">
        <p14:creationId xmlns:p14="http://schemas.microsoft.com/office/powerpoint/2010/main" val="128388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19ADD0-8DF5-86D0-CA7B-536B950A6C6F}"/>
              </a:ext>
            </a:extLst>
          </p:cNvPr>
          <p:cNvSpPr txBox="1">
            <a:spLocks noGrp="1"/>
          </p:cNvSpPr>
          <p:nvPr>
            <p:ph idx="1"/>
          </p:nvPr>
        </p:nvSpPr>
        <p:spPr>
          <a:xfrm>
            <a:off x="548868" y="888443"/>
            <a:ext cx="10881131" cy="4915256"/>
          </a:xfrm>
          <a:prstGeom prst="rect">
            <a:avLst/>
          </a:prstGeom>
          <a:noFill/>
        </p:spPr>
        <p:txBody>
          <a:bodyPr wrap="square">
            <a:spAutoFit/>
          </a:bodyPr>
          <a:lstStyle/>
          <a:p>
            <a:pPr marL="0" indent="0">
              <a:lnSpc>
                <a:spcPct val="150000"/>
              </a:lnSpc>
              <a:buNone/>
            </a:pPr>
            <a:r>
              <a:rPr lang="en-US" sz="2400" b="1" dirty="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Swallowing (deglutition):</a:t>
            </a:r>
          </a:p>
          <a:p>
            <a:pPr marL="0" indent="0">
              <a:lnSpc>
                <a:spcPct val="150000"/>
              </a:lnSpc>
              <a:buNone/>
            </a:pP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Swallowing is a complicated mechanism because the pharynx most of the time subserves other functions (e.g. respiration). </a:t>
            </a:r>
            <a:endParaRPr lang="ar-IQ" sz="2800" dirty="0">
              <a:latin typeface="Times New Roman" panose="02020603050405020304" pitchFamily="18" charset="0"/>
              <a:cs typeface="Times New Roman" panose="02020603050405020304" pitchFamily="18" charset="0"/>
            </a:endParaRPr>
          </a:p>
          <a:p>
            <a:pPr marL="0" indent="0">
              <a:lnSpc>
                <a:spcPct val="150000"/>
              </a:lnSpc>
              <a:buNone/>
            </a:pPr>
            <a:r>
              <a:rPr lang="ar-IQ"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The swallowing centre specifically inhibits the respiratory center of the medulla during swallowing, halting respiration at any point in it is cycle to allow swallowing to proceed. </a:t>
            </a:r>
          </a:p>
          <a:p>
            <a:pPr marL="0" indent="0">
              <a:lnSpc>
                <a:spcPct val="150000"/>
              </a:lnSpc>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20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3FAE98-E0EB-4477-ADFE-ADA74AC791FD}"/>
              </a:ext>
            </a:extLst>
          </p:cNvPr>
          <p:cNvSpPr txBox="1"/>
          <p:nvPr/>
        </p:nvSpPr>
        <p:spPr>
          <a:xfrm>
            <a:off x="609600" y="1006573"/>
            <a:ext cx="11386457" cy="5370188"/>
          </a:xfrm>
          <a:prstGeom prst="rect">
            <a:avLst/>
          </a:prstGeom>
          <a:noFill/>
        </p:spPr>
        <p:txBody>
          <a:bodyPr wrap="square">
            <a:spAutoFit/>
          </a:bodyPr>
          <a:lstStyle/>
          <a:p>
            <a:pPr>
              <a:lnSpc>
                <a:spcPct val="150000"/>
              </a:lnSpc>
            </a:pPr>
            <a:r>
              <a:rPr lang="en-US" sz="3200" dirty="0">
                <a:latin typeface="Times New Roman" panose="02020603050405020304" pitchFamily="18" charset="0"/>
                <a:cs typeface="Times New Roman" panose="02020603050405020304" pitchFamily="18" charset="0"/>
              </a:rPr>
              <a:t>Swallowing can be divided into:</a:t>
            </a:r>
            <a:endParaRPr lang="ar-IQ" sz="3200" b="1" dirty="0">
              <a:latin typeface="Times New Roman" panose="02020603050405020304" pitchFamily="18" charset="0"/>
              <a:cs typeface="Times New Roman" panose="02020603050405020304" pitchFamily="18" charset="0"/>
            </a:endParaRPr>
          </a:p>
          <a:p>
            <a:pPr>
              <a:lnSpc>
                <a:spcPct val="150000"/>
              </a:lnSpc>
            </a:pPr>
            <a:r>
              <a:rPr lang="en-US" sz="2800" b="1" dirty="0">
                <a:solidFill>
                  <a:schemeClr val="accent1"/>
                </a:solidFill>
                <a:latin typeface="Times New Roman" panose="02020603050405020304" pitchFamily="18" charset="0"/>
                <a:cs typeface="Times New Roman" panose="02020603050405020304" pitchFamily="18" charset="0"/>
              </a:rPr>
              <a:t>1.Voluntary (oral) phase</a:t>
            </a:r>
          </a:p>
          <a:p>
            <a:pPr>
              <a:lnSpc>
                <a:spcPct val="150000"/>
              </a:lnSpc>
            </a:pPr>
            <a:r>
              <a:rPr lang="en-US" sz="3200" b="1" dirty="0">
                <a:solidFill>
                  <a:schemeClr val="accent1"/>
                </a:solidFill>
                <a:latin typeface="Times New Roman" panose="02020603050405020304" pitchFamily="18" charset="0"/>
                <a:cs typeface="Times New Roman" panose="02020603050405020304" pitchFamily="18" charset="0"/>
              </a:rPr>
              <a:t>2. </a:t>
            </a:r>
            <a:r>
              <a:rPr lang="en-US" sz="2800" b="1" dirty="0">
                <a:solidFill>
                  <a:schemeClr val="accent1"/>
                </a:solidFill>
                <a:latin typeface="Times New Roman" panose="02020603050405020304" pitchFamily="18" charset="0"/>
                <a:cs typeface="Times New Roman" panose="02020603050405020304" pitchFamily="18" charset="0"/>
              </a:rPr>
              <a:t>Involuntary (pharyngeal) phase</a:t>
            </a:r>
          </a:p>
          <a:p>
            <a:pPr>
              <a:lnSpc>
                <a:spcPct val="150000"/>
              </a:lnSpc>
            </a:pPr>
            <a:r>
              <a:rPr lang="en-US" sz="2800" b="1" dirty="0">
                <a:solidFill>
                  <a:schemeClr val="accent1"/>
                </a:solidFill>
                <a:latin typeface="Times New Roman" panose="02020603050405020304" pitchFamily="18" charset="0"/>
                <a:cs typeface="Times New Roman" panose="02020603050405020304" pitchFamily="18" charset="0"/>
              </a:rPr>
              <a:t>3. Esophageal phase</a:t>
            </a:r>
            <a:endParaRPr lang="ar-IQ" sz="2800" b="1" dirty="0">
              <a:solidFill>
                <a:schemeClr val="accent1"/>
              </a:solidFill>
              <a:latin typeface="Times New Roman" panose="02020603050405020304" pitchFamily="18" charset="0"/>
              <a:cs typeface="Times New Roman" panose="02020603050405020304" pitchFamily="18" charset="0"/>
            </a:endParaRPr>
          </a:p>
          <a:p>
            <a:pPr>
              <a:lnSpc>
                <a:spcPct val="150000"/>
              </a:lnSpc>
            </a:pPr>
            <a:endParaRPr lang="ar-IQ" sz="2800" b="1" dirty="0">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sz="2800" b="1" dirty="0">
                <a:latin typeface="Times New Roman" panose="02020603050405020304" pitchFamily="18" charset="0"/>
                <a:cs typeface="Times New Roman" panose="02020603050405020304" pitchFamily="18" charset="0"/>
              </a:rPr>
              <a:t>Voluntary (oral) phase</a:t>
            </a:r>
            <a:r>
              <a:rPr lang="en-US" sz="2800" dirty="0">
                <a:latin typeface="Times New Roman" panose="02020603050405020304" pitchFamily="18" charset="0"/>
                <a:cs typeface="Times New Roman" panose="02020603050405020304" pitchFamily="18" charset="0"/>
              </a:rPr>
              <a:t>: it is done by the tongue . Thus, the tongue </a:t>
            </a:r>
          </a:p>
          <a:p>
            <a:pPr>
              <a:lnSpc>
                <a:spcPct val="150000"/>
              </a:lnSpc>
            </a:pPr>
            <a:r>
              <a:rPr lang="en-US" sz="2800" dirty="0">
                <a:latin typeface="Times New Roman" panose="02020603050405020304" pitchFamily="18" charset="0"/>
                <a:cs typeface="Times New Roman" panose="02020603050405020304" pitchFamily="18" charset="0"/>
              </a:rPr>
              <a:t>forces  the bolus of food into the pharynx. Then the second stage started.</a:t>
            </a:r>
            <a:endParaRPr lang="ar-IQ"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7848768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 dockstate="right" visibility="0" width="525" row="1">
    <wetp:webextensionref xmlns:r="http://schemas.openxmlformats.org/officeDocument/2006/relationships" r:id="rId2"/>
  </wetp:taskpane>
  <wetp:taskpane dockstate="right" visibility="0" width="525"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27BD43C7-216C-4A64-A747-5244A3C0FC83}">
  <we:reference id="wa200001409" version="2.0.0.0" store="en-US" storeType="OMEX"/>
  <we:alternateReferences>
    <we:reference id="WA200001409"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8734B40-C490-43BA-BE27-47DAE60F5066}">
  <we:reference id="wa200005566" version="3.0.0.3" store="en-US" storeType="OMEX"/>
  <we:alternateReferences>
    <we:reference id="WA200005566" version="3.0.0.3" store=""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D7C7696D-4DB6-4781-87D5-A68F1E2D43E9}">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Retrospect</Template>
  <TotalTime>8477</TotalTime>
  <Words>1849</Words>
  <Application>Microsoft Office PowerPoint</Application>
  <PresentationFormat>Widescreen</PresentationFormat>
  <Paragraphs>157</Paragraphs>
  <Slides>38</Slides>
  <Notes>0</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Calibri Light</vt:lpstr>
      <vt:lpstr>Cambria Math</vt:lpstr>
      <vt:lpstr>Gloucester MT Extra Condensed</vt:lpstr>
      <vt:lpstr>Times New Roman</vt:lpstr>
      <vt:lpstr>Wingdings</vt:lpstr>
      <vt:lpstr>Retrospect</vt:lpstr>
      <vt:lpstr>PowerPoint Presentation</vt:lpstr>
      <vt:lpstr>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Dr.Rafida AL-Amiri</cp:lastModifiedBy>
  <cp:revision>129</cp:revision>
  <dcterms:created xsi:type="dcterms:W3CDTF">2022-10-06T19:18:23Z</dcterms:created>
  <dcterms:modified xsi:type="dcterms:W3CDTF">2026-01-01T22:30:43Z</dcterms:modified>
</cp:coreProperties>
</file>